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Robot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01C73D0-CB75-45E9-BCEC-E7B1DEAB64B8}">
  <a:tblStyle styleId="{201C73D0-CB75-45E9-BCEC-E7B1DEAB64B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DDBCCF9B-05D8-494D-BFD6-31CCF1879C96}"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font" Target="fonts/Roboto-bold.fntdata"/><Relationship Id="rId41" Type="http://schemas.openxmlformats.org/officeDocument/2006/relationships/font" Target="fonts/Roboto-regular.fntdata"/><Relationship Id="rId22" Type="http://schemas.openxmlformats.org/officeDocument/2006/relationships/slide" Target="slides/slide16.xml"/><Relationship Id="rId44" Type="http://schemas.openxmlformats.org/officeDocument/2006/relationships/font" Target="fonts/Roboto-boldItalic.fntdata"/><Relationship Id="rId21" Type="http://schemas.openxmlformats.org/officeDocument/2006/relationships/slide" Target="slides/slide15.xml"/><Relationship Id="rId43" Type="http://schemas.openxmlformats.org/officeDocument/2006/relationships/font" Target="fonts/Roboto-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137ec86dac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137ec86dac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137ec86dac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137ec86dac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1e0ddafbc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1e0ddafbc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1df0ce3159_0_1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1df0ce3159_0_1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1df0ce3159_0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1df0ce3159_0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1df0ce3159_0_1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1df0ce3159_0_1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1df0ce3159_0_1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1df0ce3159_0_1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1df0ce3159_0_1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1df0ce3159_0_1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1df0ce3159_0_1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1df0ce3159_0_1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1df0ce3159_0_1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1df0ce3159_0_1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1df0ce3159_0_1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1df0ce3159_0_1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1df0ce3159_0_1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31df0ce3159_0_1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1df0ce3159_0_1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1df0ce3159_0_1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1df0ce3159_0_1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1df0ce3159_0_1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1df0ce3159_0_1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1df0ce3159_0_1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1df0ce3159_0_1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1df0ce3159_0_1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1df0ce3159_0_1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31df0ce3159_0_1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1df0ce3159_0_1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1df0ce3159_0_1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1df0ce3159_0_1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31df0ce3159_0_1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1df0ce3159_0_1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1df0ce3159_0_1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1e0ddafb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1e0ddafb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1df0ce3159_0_1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1df0ce3159_0_1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1df0ce3159_0_1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31df0ce3159_0_1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1df0ce3159_0_1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1df0ce3159_0_1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1df0ce3159_0_1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1df0ce3159_0_1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1d88add0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1d88add0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1450b9ee4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31450b9ee4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137ec86dac_0_1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137ec86dac_0_1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137ec86dac_0_1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137ec86dac_0_1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137ec86dac_0_1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137ec86dac_0_1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137ec86da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137ec86da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137ec86da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137ec86da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137ec86dac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137ec86dac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7.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9.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2.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67225" y="780050"/>
            <a:ext cx="8957700" cy="1791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sz="4500">
                <a:latin typeface="Times New Roman"/>
                <a:ea typeface="Times New Roman"/>
                <a:cs typeface="Times New Roman"/>
                <a:sym typeface="Times New Roman"/>
              </a:rPr>
              <a:t>AGRICULTURAL BASED </a:t>
            </a:r>
            <a:endParaRPr b="1" sz="4500">
              <a:latin typeface="Times New Roman"/>
              <a:ea typeface="Times New Roman"/>
              <a:cs typeface="Times New Roman"/>
              <a:sym typeface="Times New Roman"/>
            </a:endParaRPr>
          </a:p>
          <a:p>
            <a:pPr indent="0" lvl="0" marL="0" rtl="0" algn="l">
              <a:spcBef>
                <a:spcPts val="0"/>
              </a:spcBef>
              <a:spcAft>
                <a:spcPts val="0"/>
              </a:spcAft>
              <a:buNone/>
            </a:pPr>
            <a:r>
              <a:rPr b="1" lang="en" sz="4500">
                <a:latin typeface="Times New Roman"/>
                <a:ea typeface="Times New Roman"/>
                <a:cs typeface="Times New Roman"/>
                <a:sym typeface="Times New Roman"/>
              </a:rPr>
              <a:t>DATA WAREHOUSE</a:t>
            </a:r>
            <a:endParaRPr b="1" sz="4500">
              <a:latin typeface="Times New Roman"/>
              <a:ea typeface="Times New Roman"/>
              <a:cs typeface="Times New Roman"/>
              <a:sym typeface="Times New Roman"/>
            </a:endParaRPr>
          </a:p>
        </p:txBody>
      </p:sp>
      <p:sp>
        <p:nvSpPr>
          <p:cNvPr id="86" name="Google Shape;86;p13"/>
          <p:cNvSpPr txBox="1"/>
          <p:nvPr>
            <p:ph idx="1" type="subTitle"/>
          </p:nvPr>
        </p:nvSpPr>
        <p:spPr>
          <a:xfrm>
            <a:off x="3607775" y="3544100"/>
            <a:ext cx="5482200" cy="107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Members: Victor Chin, Disha Patel, Ruthvik Annareddy</a:t>
            </a:r>
            <a:endParaRPr sz="26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txBox="1"/>
          <p:nvPr>
            <p:ph type="title"/>
          </p:nvPr>
        </p:nvSpPr>
        <p:spPr>
          <a:xfrm>
            <a:off x="112775" y="76000"/>
            <a:ext cx="8955300" cy="530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DATE_DIM TABLE                        LOCATION_DIM TABLE</a:t>
            </a:r>
            <a:endParaRPr/>
          </a:p>
        </p:txBody>
      </p:sp>
      <p:sp>
        <p:nvSpPr>
          <p:cNvPr id="153" name="Google Shape;153;p22"/>
          <p:cNvSpPr txBox="1"/>
          <p:nvPr>
            <p:ph idx="1" type="body"/>
          </p:nvPr>
        </p:nvSpPr>
        <p:spPr>
          <a:xfrm>
            <a:off x="112775" y="1229875"/>
            <a:ext cx="8520600" cy="33390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graphicFrame>
        <p:nvGraphicFramePr>
          <p:cNvPr id="154" name="Google Shape;154;p22"/>
          <p:cNvGraphicFramePr/>
          <p:nvPr/>
        </p:nvGraphicFramePr>
        <p:xfrm>
          <a:off x="112775" y="660800"/>
          <a:ext cx="3000000" cy="3000000"/>
        </p:xfrm>
        <a:graphic>
          <a:graphicData uri="http://schemas.openxmlformats.org/drawingml/2006/table">
            <a:tbl>
              <a:tblPr>
                <a:noFill/>
                <a:tableStyleId>{DDBCCF9B-05D8-494D-BFD6-31CCF1879C96}</a:tableStyleId>
              </a:tblPr>
              <a:tblGrid>
                <a:gridCol w="1073150"/>
                <a:gridCol w="978800"/>
                <a:gridCol w="518850"/>
                <a:gridCol w="1992950"/>
              </a:tblGrid>
              <a:tr h="548625">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Attribute</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Type</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Key</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Description</a:t>
                      </a:r>
                      <a:endParaRPr b="1" sz="1500">
                        <a:latin typeface="Times New Roman"/>
                        <a:ea typeface="Times New Roman"/>
                        <a:cs typeface="Times New Roman"/>
                        <a:sym typeface="Times New Roman"/>
                      </a:endParaRPr>
                    </a:p>
                  </a:txBody>
                  <a:tcPr marT="12700" marB="63500" marR="12700" marL="12700" anchor="b">
                    <a:solidFill>
                      <a:schemeClr val="lt1"/>
                    </a:solidFill>
                  </a:tcPr>
                </a:tc>
              </a:tr>
              <a:tr h="548625">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date_ID</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INT</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(PK)</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Unique identifier for each date</a:t>
                      </a:r>
                      <a:endParaRPr b="1" sz="1500">
                        <a:latin typeface="Times New Roman"/>
                        <a:ea typeface="Times New Roman"/>
                        <a:cs typeface="Times New Roman"/>
                        <a:sym typeface="Times New Roman"/>
                      </a:endParaRPr>
                    </a:p>
                  </a:txBody>
                  <a:tcPr marT="12700" marB="63500" marR="12700" marL="12700" anchor="b">
                    <a:solidFill>
                      <a:schemeClr val="lt1"/>
                    </a:solidFill>
                  </a:tcPr>
                </a:tc>
              </a:tr>
              <a:tr h="548625">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date</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DATE</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Actual date</a:t>
                      </a:r>
                      <a:endParaRPr b="1" sz="1500">
                        <a:latin typeface="Times New Roman"/>
                        <a:ea typeface="Times New Roman"/>
                        <a:cs typeface="Times New Roman"/>
                        <a:sym typeface="Times New Roman"/>
                      </a:endParaRPr>
                    </a:p>
                  </a:txBody>
                  <a:tcPr marT="12700" marB="63500" marR="12700" marL="12700" anchor="b">
                    <a:solidFill>
                      <a:schemeClr val="lt1"/>
                    </a:solidFill>
                  </a:tcPr>
                </a:tc>
              </a:tr>
              <a:tr h="548625">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quarter</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VARCHAR(2)</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Quarter of the year </a:t>
                      </a:r>
                      <a:endParaRPr b="1" sz="1500">
                        <a:latin typeface="Times New Roman"/>
                        <a:ea typeface="Times New Roman"/>
                        <a:cs typeface="Times New Roman"/>
                        <a:sym typeface="Times New Roman"/>
                      </a:endParaRPr>
                    </a:p>
                  </a:txBody>
                  <a:tcPr marT="12700" marB="63500" marR="12700" marL="12700" anchor="b">
                    <a:solidFill>
                      <a:schemeClr val="lt1"/>
                    </a:solidFill>
                  </a:tcPr>
                </a:tc>
              </a:tr>
              <a:tr h="548625">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weekday</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VARCHAR(10)</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t/>
                      </a:r>
                      <a:endParaRPr b="1" sz="1500">
                        <a:latin typeface="Times New Roman"/>
                        <a:ea typeface="Times New Roman"/>
                        <a:cs typeface="Times New Roman"/>
                        <a:sym typeface="Times New Roman"/>
                      </a:endParaRPr>
                    </a:p>
                  </a:txBody>
                  <a:tcPr marT="12700" marB="63500" marR="12700" marL="12700" anchor="b">
                    <a:solidFill>
                      <a:schemeClr val="lt1"/>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Day of the week</a:t>
                      </a:r>
                      <a:endParaRPr b="1" sz="1500">
                        <a:latin typeface="Times New Roman"/>
                        <a:ea typeface="Times New Roman"/>
                        <a:cs typeface="Times New Roman"/>
                        <a:sym typeface="Times New Roman"/>
                      </a:endParaRPr>
                    </a:p>
                  </a:txBody>
                  <a:tcPr marT="12700" marB="63500" marR="12700" marL="12700" anchor="b">
                    <a:solidFill>
                      <a:schemeClr val="lt1"/>
                    </a:solidFill>
                  </a:tcPr>
                </a:tc>
              </a:tr>
            </a:tbl>
          </a:graphicData>
        </a:graphic>
      </p:graphicFrame>
      <p:pic>
        <p:nvPicPr>
          <p:cNvPr id="155" name="Google Shape;155;p22"/>
          <p:cNvPicPr preferRelativeResize="0"/>
          <p:nvPr/>
        </p:nvPicPr>
        <p:blipFill rotWithShape="1">
          <a:blip r:embed="rId3">
            <a:alphaModFix/>
          </a:blip>
          <a:srcRect b="35082" l="46577" r="24986" t="37072"/>
          <a:stretch/>
        </p:blipFill>
        <p:spPr>
          <a:xfrm>
            <a:off x="4832025" y="606700"/>
            <a:ext cx="4236052" cy="2797226"/>
          </a:xfrm>
          <a:prstGeom prst="rect">
            <a:avLst/>
          </a:prstGeom>
          <a:noFill/>
          <a:ln>
            <a:noFill/>
          </a:ln>
        </p:spPr>
      </p:pic>
      <p:sp>
        <p:nvSpPr>
          <p:cNvPr id="156" name="Google Shape;156;p22"/>
          <p:cNvSpPr txBox="1"/>
          <p:nvPr/>
        </p:nvSpPr>
        <p:spPr>
          <a:xfrm>
            <a:off x="509200" y="3716100"/>
            <a:ext cx="6088800" cy="102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Times New Roman"/>
                <a:ea typeface="Times New Roman"/>
                <a:cs typeface="Times New Roman"/>
                <a:sym typeface="Times New Roman"/>
              </a:rPr>
              <a:t>Date Dimension</a:t>
            </a:r>
            <a:r>
              <a:rPr lang="en" sz="2000">
                <a:latin typeface="Times New Roman"/>
                <a:ea typeface="Times New Roman"/>
                <a:cs typeface="Times New Roman"/>
                <a:sym typeface="Times New Roman"/>
              </a:rPr>
              <a:t>: Tracks dates, quarters, and weekdays.</a:t>
            </a:r>
            <a:endParaRPr sz="2000">
              <a:latin typeface="Times New Roman"/>
              <a:ea typeface="Times New Roman"/>
              <a:cs typeface="Times New Roman"/>
              <a:sym typeface="Times New Roman"/>
            </a:endParaRPr>
          </a:p>
          <a:p>
            <a:pPr indent="0" lvl="0" marL="0" rtl="0" algn="l">
              <a:spcBef>
                <a:spcPts val="0"/>
              </a:spcBef>
              <a:spcAft>
                <a:spcPts val="0"/>
              </a:spcAft>
              <a:buNone/>
            </a:pPr>
            <a:r>
              <a:rPr b="1" lang="en" sz="2000">
                <a:latin typeface="Times New Roman"/>
                <a:ea typeface="Times New Roman"/>
                <a:cs typeface="Times New Roman"/>
                <a:sym typeface="Times New Roman"/>
              </a:rPr>
              <a:t>Location Dimension</a:t>
            </a:r>
            <a:r>
              <a:rPr lang="en" sz="2000">
                <a:latin typeface="Times New Roman"/>
                <a:ea typeface="Times New Roman"/>
                <a:cs typeface="Times New Roman"/>
                <a:sym typeface="Times New Roman"/>
              </a:rPr>
              <a:t>: Tracks farm or facility locations.</a:t>
            </a:r>
            <a:endParaRPr sz="20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3"/>
          <p:cNvSpPr txBox="1"/>
          <p:nvPr>
            <p:ph type="title"/>
          </p:nvPr>
        </p:nvSpPr>
        <p:spPr>
          <a:xfrm>
            <a:off x="515875" y="4204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FIELD_DIM TABLE</a:t>
            </a:r>
            <a:endParaRPr/>
          </a:p>
        </p:txBody>
      </p:sp>
      <p:sp>
        <p:nvSpPr>
          <p:cNvPr id="162" name="Google Shape;162;p23"/>
          <p:cNvSpPr txBox="1"/>
          <p:nvPr>
            <p:ph idx="1" type="body"/>
          </p:nvPr>
        </p:nvSpPr>
        <p:spPr>
          <a:xfrm>
            <a:off x="5111100" y="1438550"/>
            <a:ext cx="4032900" cy="4211400"/>
          </a:xfrm>
          <a:prstGeom prst="rect">
            <a:avLst/>
          </a:prstGeom>
        </p:spPr>
        <p:txBody>
          <a:bodyPr anchorCtr="0" anchor="t" bIns="91425" lIns="91425" spcFirstLastPara="1" rIns="91425" wrap="square" tIns="91425">
            <a:noAutofit/>
          </a:bodyPr>
          <a:lstStyle/>
          <a:p>
            <a:pPr indent="0" lvl="0" marL="0" rtl="0" algn="l">
              <a:lnSpc>
                <a:spcPct val="95000"/>
              </a:lnSpc>
              <a:spcBef>
                <a:spcPts val="1200"/>
              </a:spcBef>
              <a:spcAft>
                <a:spcPts val="0"/>
              </a:spcAft>
              <a:buNone/>
            </a:pPr>
            <a:r>
              <a:rPr b="1" lang="en" sz="1704">
                <a:latin typeface="Times New Roman"/>
                <a:ea typeface="Times New Roman"/>
                <a:cs typeface="Times New Roman"/>
                <a:sym typeface="Times New Roman"/>
              </a:rPr>
              <a:t>By linking these tables, stakeholders can:</a:t>
            </a:r>
            <a:endParaRPr b="1" sz="1704">
              <a:latin typeface="Times New Roman"/>
              <a:ea typeface="Times New Roman"/>
              <a:cs typeface="Times New Roman"/>
              <a:sym typeface="Times New Roman"/>
            </a:endParaRPr>
          </a:p>
          <a:p>
            <a:pPr indent="-336867" lvl="0" marL="457200" rtl="0" algn="l">
              <a:lnSpc>
                <a:spcPct val="95000"/>
              </a:lnSpc>
              <a:spcBef>
                <a:spcPts val="1200"/>
              </a:spcBef>
              <a:spcAft>
                <a:spcPts val="0"/>
              </a:spcAft>
              <a:buSzPts val="1705"/>
              <a:buFont typeface="Times New Roman"/>
              <a:buChar char="●"/>
            </a:pPr>
            <a:r>
              <a:rPr lang="en" sz="1704">
                <a:latin typeface="Times New Roman"/>
                <a:ea typeface="Times New Roman"/>
                <a:cs typeface="Times New Roman"/>
                <a:sym typeface="Times New Roman"/>
              </a:rPr>
              <a:t>Uncover critical insights</a:t>
            </a:r>
            <a:endParaRPr sz="1704">
              <a:latin typeface="Times New Roman"/>
              <a:ea typeface="Times New Roman"/>
              <a:cs typeface="Times New Roman"/>
              <a:sym typeface="Times New Roman"/>
            </a:endParaRPr>
          </a:p>
          <a:p>
            <a:pPr indent="-336867" lvl="0" marL="457200" rtl="0" algn="l">
              <a:lnSpc>
                <a:spcPct val="95000"/>
              </a:lnSpc>
              <a:spcBef>
                <a:spcPts val="0"/>
              </a:spcBef>
              <a:spcAft>
                <a:spcPts val="0"/>
              </a:spcAft>
              <a:buSzPts val="1705"/>
              <a:buFont typeface="Times New Roman"/>
              <a:buChar char="●"/>
            </a:pPr>
            <a:r>
              <a:rPr lang="en" sz="1704">
                <a:latin typeface="Times New Roman"/>
                <a:ea typeface="Times New Roman"/>
                <a:cs typeface="Times New Roman"/>
                <a:sym typeface="Times New Roman"/>
              </a:rPr>
              <a:t>Identify trends</a:t>
            </a:r>
            <a:endParaRPr sz="1704">
              <a:latin typeface="Times New Roman"/>
              <a:ea typeface="Times New Roman"/>
              <a:cs typeface="Times New Roman"/>
              <a:sym typeface="Times New Roman"/>
            </a:endParaRPr>
          </a:p>
          <a:p>
            <a:pPr indent="-336867" lvl="0" marL="457200" rtl="0" algn="l">
              <a:lnSpc>
                <a:spcPct val="95000"/>
              </a:lnSpc>
              <a:spcBef>
                <a:spcPts val="0"/>
              </a:spcBef>
              <a:spcAft>
                <a:spcPts val="0"/>
              </a:spcAft>
              <a:buSzPts val="1705"/>
              <a:buFont typeface="Times New Roman"/>
              <a:buChar char="●"/>
            </a:pPr>
            <a:r>
              <a:rPr lang="en" sz="1704">
                <a:latin typeface="Times New Roman"/>
                <a:ea typeface="Times New Roman"/>
                <a:cs typeface="Times New Roman"/>
                <a:sym typeface="Times New Roman"/>
              </a:rPr>
              <a:t>Make data-driven decisions to optimize agricultural practices and resource management</a:t>
            </a:r>
            <a:endParaRPr sz="1704">
              <a:latin typeface="Times New Roman"/>
              <a:ea typeface="Times New Roman"/>
              <a:cs typeface="Times New Roman"/>
              <a:sym typeface="Times New Roman"/>
            </a:endParaRPr>
          </a:p>
          <a:p>
            <a:pPr indent="0" lvl="0" marL="0" rtl="0" algn="l">
              <a:lnSpc>
                <a:spcPct val="95000"/>
              </a:lnSpc>
              <a:spcBef>
                <a:spcPts val="1200"/>
              </a:spcBef>
              <a:spcAft>
                <a:spcPts val="0"/>
              </a:spcAft>
              <a:buSzPts val="935"/>
              <a:buNone/>
            </a:pPr>
            <a:r>
              <a:t/>
            </a:r>
            <a:endParaRPr sz="1305"/>
          </a:p>
          <a:p>
            <a:pPr indent="0" lvl="0" marL="0" rtl="0" algn="l">
              <a:lnSpc>
                <a:spcPct val="95000"/>
              </a:lnSpc>
              <a:spcBef>
                <a:spcPts val="1200"/>
              </a:spcBef>
              <a:spcAft>
                <a:spcPts val="1200"/>
              </a:spcAft>
              <a:buSzPts val="935"/>
              <a:buNone/>
            </a:pPr>
            <a:r>
              <a:t/>
            </a:r>
            <a:endParaRPr sz="1305"/>
          </a:p>
        </p:txBody>
      </p:sp>
      <p:graphicFrame>
        <p:nvGraphicFramePr>
          <p:cNvPr id="163" name="Google Shape;163;p23"/>
          <p:cNvGraphicFramePr/>
          <p:nvPr/>
        </p:nvGraphicFramePr>
        <p:xfrm>
          <a:off x="515875" y="958650"/>
          <a:ext cx="3000000" cy="3000000"/>
        </p:xfrm>
        <a:graphic>
          <a:graphicData uri="http://schemas.openxmlformats.org/drawingml/2006/table">
            <a:tbl>
              <a:tblPr>
                <a:noFill/>
                <a:tableStyleId>{DDBCCF9B-05D8-494D-BFD6-31CCF1879C96}</a:tableStyleId>
              </a:tblPr>
              <a:tblGrid>
                <a:gridCol w="755475"/>
                <a:gridCol w="978400"/>
                <a:gridCol w="520150"/>
                <a:gridCol w="1919600"/>
              </a:tblGrid>
              <a:tr h="479900">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Attribute</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Type</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Key</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Description</a:t>
                      </a:r>
                      <a:endParaRPr sz="1500"/>
                    </a:p>
                  </a:txBody>
                  <a:tcPr marT="12700" marB="63500" marR="12700" marL="12700" anchor="b">
                    <a:solidFill>
                      <a:srgbClr val="FFFFFF"/>
                    </a:solidFill>
                  </a:tcPr>
                </a:tc>
              </a:tr>
              <a:tr h="479900">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field_ID</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INT</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(PK)</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Unique identifier for each field</a:t>
                      </a:r>
                      <a:endParaRPr sz="1500"/>
                    </a:p>
                  </a:txBody>
                  <a:tcPr marT="12700" marB="63500" marR="12700" marL="12700" anchor="b">
                    <a:solidFill>
                      <a:srgbClr val="FFFFFF"/>
                    </a:solidFill>
                  </a:tcPr>
                </a:tc>
              </a:tr>
              <a:tr h="529400">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field_name</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VARCHAR(255)</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Name of the field</a:t>
                      </a:r>
                      <a:endParaRPr sz="1500"/>
                    </a:p>
                  </a:txBody>
                  <a:tcPr marT="12700" marB="63500" marR="12700" marL="12700" anchor="b">
                    <a:solidFill>
                      <a:srgbClr val="FFFFFF"/>
                    </a:solidFill>
                  </a:tcPr>
                </a:tc>
              </a:tr>
              <a:tr h="529400">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location_ID</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INT</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(FK)</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Links to the Location dimension</a:t>
                      </a:r>
                      <a:endParaRPr sz="1500"/>
                    </a:p>
                  </a:txBody>
                  <a:tcPr marT="12700" marB="63500" marR="12700" marL="12700" anchor="b">
                    <a:solidFill>
                      <a:srgbClr val="FFFFFF"/>
                    </a:solidFill>
                  </a:tcPr>
                </a:tc>
              </a:tr>
              <a:tr h="529400">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soil_type</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VARCHAR(100)</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Type of soil</a:t>
                      </a:r>
                      <a:endParaRPr sz="1500"/>
                    </a:p>
                  </a:txBody>
                  <a:tcPr marT="12700" marB="63500" marR="12700" marL="12700" anchor="b">
                    <a:solidFill>
                      <a:srgbClr val="FFFFFF"/>
                    </a:solidFill>
                  </a:tcPr>
                </a:tc>
              </a:tr>
              <a:tr h="479900">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occupation</a:t>
                      </a:r>
                      <a:endParaRPr sz="12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DOUBLE</a:t>
                      </a:r>
                      <a:endParaRPr sz="12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1500"/>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Occupation of the field</a:t>
                      </a:r>
                      <a:endParaRPr sz="1200">
                        <a:latin typeface="Times New Roman"/>
                        <a:ea typeface="Times New Roman"/>
                        <a:cs typeface="Times New Roman"/>
                        <a:sym typeface="Times New Roman"/>
                      </a:endParaRPr>
                    </a:p>
                  </a:txBody>
                  <a:tcPr marT="12700" marB="63500" marR="12700" marL="12700" anchor="b">
                    <a:solidFill>
                      <a:srgbClr val="FFFFFF"/>
                    </a:solidFill>
                  </a:tcPr>
                </a:tc>
              </a:tr>
            </a:tbl>
          </a:graphicData>
        </a:graphic>
      </p:graphicFrame>
      <p:sp>
        <p:nvSpPr>
          <p:cNvPr id="164" name="Google Shape;164;p23"/>
          <p:cNvSpPr txBox="1"/>
          <p:nvPr/>
        </p:nvSpPr>
        <p:spPr>
          <a:xfrm>
            <a:off x="472538" y="4204175"/>
            <a:ext cx="4260300" cy="18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Field Dimension</a:t>
            </a:r>
            <a:r>
              <a:rPr lang="en" sz="1200">
                <a:latin typeface="Times New Roman"/>
                <a:ea typeface="Times New Roman"/>
                <a:cs typeface="Times New Roman"/>
                <a:sym typeface="Times New Roman"/>
              </a:rPr>
              <a:t>: Provides details about fields and soil types.</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300"/>
          </a:p>
          <a:p>
            <a:pPr indent="0" lvl="0" marL="0" rtl="0" algn="l">
              <a:spcBef>
                <a:spcPts val="0"/>
              </a:spcBef>
              <a:spcAft>
                <a:spcPts val="0"/>
              </a:spcAft>
              <a:buNone/>
            </a:pPr>
            <a:r>
              <a:t/>
            </a:r>
            <a:endParaRPr sz="1800">
              <a:solidFill>
                <a:schemeClr val="dk2"/>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txBox="1"/>
          <p:nvPr>
            <p:ph type="title"/>
          </p:nvPr>
        </p:nvSpPr>
        <p:spPr>
          <a:xfrm>
            <a:off x="258350" y="1645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Comparison</a:t>
            </a:r>
            <a:r>
              <a:rPr b="1" lang="en" sz="3111">
                <a:latin typeface="Times New Roman"/>
                <a:ea typeface="Times New Roman"/>
                <a:cs typeface="Times New Roman"/>
                <a:sym typeface="Times New Roman"/>
              </a:rPr>
              <a:t> of Traditional vs DW system</a:t>
            </a:r>
            <a:endParaRPr/>
          </a:p>
        </p:txBody>
      </p:sp>
      <p:sp>
        <p:nvSpPr>
          <p:cNvPr id="170" name="Google Shape;170;p24"/>
          <p:cNvSpPr txBox="1"/>
          <p:nvPr>
            <p:ph idx="1" type="body"/>
          </p:nvPr>
        </p:nvSpPr>
        <p:spPr>
          <a:xfrm flipH="1">
            <a:off x="8832300" y="1229875"/>
            <a:ext cx="1635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graphicFrame>
        <p:nvGraphicFramePr>
          <p:cNvPr id="171" name="Google Shape;171;p24"/>
          <p:cNvGraphicFramePr/>
          <p:nvPr/>
        </p:nvGraphicFramePr>
        <p:xfrm>
          <a:off x="152200" y="1156525"/>
          <a:ext cx="3000000" cy="3000000"/>
        </p:xfrm>
        <a:graphic>
          <a:graphicData uri="http://schemas.openxmlformats.org/drawingml/2006/table">
            <a:tbl>
              <a:tblPr>
                <a:noFill/>
                <a:tableStyleId>{201C73D0-CB75-45E9-BCEC-E7B1DEAB64B8}</a:tableStyleId>
              </a:tblPr>
              <a:tblGrid>
                <a:gridCol w="2021725"/>
                <a:gridCol w="2021725"/>
                <a:gridCol w="2021725"/>
              </a:tblGrid>
              <a:tr h="524175">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Aspect</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Traditional Management</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DW Applied Management</a:t>
                      </a:r>
                      <a:endParaRPr b="1">
                        <a:latin typeface="Times New Roman"/>
                        <a:ea typeface="Times New Roman"/>
                        <a:cs typeface="Times New Roman"/>
                        <a:sym typeface="Times New Roman"/>
                      </a:endParaRPr>
                    </a:p>
                  </a:txBody>
                  <a:tcPr marT="91425" marB="91425" marR="91425" marL="91425"/>
                </a:tc>
              </a:tr>
              <a:tr h="557850">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Data Integration</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Fragmented data</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Centralized storage</a:t>
                      </a:r>
                      <a:endParaRPr>
                        <a:latin typeface="Times New Roman"/>
                        <a:ea typeface="Times New Roman"/>
                        <a:cs typeface="Times New Roman"/>
                        <a:sym typeface="Times New Roman"/>
                      </a:endParaRPr>
                    </a:p>
                  </a:txBody>
                  <a:tcPr marT="91425" marB="91425" marR="91425" marL="91425"/>
                </a:tc>
              </a:tr>
              <a:tr h="557850">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Data Retrieval</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Time consuming and inconsistent results</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Fast and consistent query performance</a:t>
                      </a:r>
                      <a:endParaRPr>
                        <a:latin typeface="Times New Roman"/>
                        <a:ea typeface="Times New Roman"/>
                        <a:cs typeface="Times New Roman"/>
                        <a:sym typeface="Times New Roman"/>
                      </a:endParaRPr>
                    </a:p>
                  </a:txBody>
                  <a:tcPr marT="91425" marB="91425" marR="91425" marL="91425"/>
                </a:tc>
              </a:tr>
              <a:tr h="557850">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Scalability</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Poor scalability with increased data volume</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Scalable architecture for growing data</a:t>
                      </a:r>
                      <a:endParaRPr>
                        <a:latin typeface="Times New Roman"/>
                        <a:ea typeface="Times New Roman"/>
                        <a:cs typeface="Times New Roman"/>
                        <a:sym typeface="Times New Roman"/>
                      </a:endParaRPr>
                    </a:p>
                  </a:txBody>
                  <a:tcPr marT="91425" marB="91425" marR="91425" marL="91425"/>
                </a:tc>
              </a:tr>
              <a:tr h="557850">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Analysis Capabilities</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Limited and basic reporting</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Advanced analytics</a:t>
                      </a:r>
                      <a:endParaRPr>
                        <a:latin typeface="Times New Roman"/>
                        <a:ea typeface="Times New Roman"/>
                        <a:cs typeface="Times New Roman"/>
                        <a:sym typeface="Times New Roman"/>
                      </a:endParaRPr>
                    </a:p>
                  </a:txBody>
                  <a:tcPr marT="91425" marB="91425" marR="91425" marL="91425"/>
                </a:tc>
              </a:tr>
              <a:tr h="557850">
                <a:tc>
                  <a:txBody>
                    <a:bodyPr/>
                    <a:lstStyle/>
                    <a:p>
                      <a:pPr indent="0" lvl="0" marL="0" rtl="0" algn="l">
                        <a:spcBef>
                          <a:spcPts val="0"/>
                        </a:spcBef>
                        <a:spcAft>
                          <a:spcPts val="0"/>
                        </a:spcAft>
                        <a:buNone/>
                      </a:pPr>
                      <a:r>
                        <a:rPr b="1" lang="en">
                          <a:latin typeface="Times New Roman"/>
                          <a:ea typeface="Times New Roman"/>
                          <a:cs typeface="Times New Roman"/>
                          <a:sym typeface="Times New Roman"/>
                        </a:rPr>
                        <a:t>Data Accuracy</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High risk of duplication</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latin typeface="Times New Roman"/>
                          <a:ea typeface="Times New Roman"/>
                          <a:cs typeface="Times New Roman"/>
                          <a:sym typeface="Times New Roman"/>
                        </a:rPr>
                        <a:t>Improved accuracy with well-defined schema</a:t>
                      </a:r>
                      <a:endParaRPr>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5"/>
          <p:cNvSpPr txBox="1"/>
          <p:nvPr>
            <p:ph type="title"/>
          </p:nvPr>
        </p:nvSpPr>
        <p:spPr>
          <a:xfrm>
            <a:off x="95025" y="633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ANALYSIS</a:t>
            </a:r>
            <a:endParaRPr b="1">
              <a:latin typeface="Times New Roman"/>
              <a:ea typeface="Times New Roman"/>
              <a:cs typeface="Times New Roman"/>
              <a:sym typeface="Times New Roman"/>
            </a:endParaRPr>
          </a:p>
        </p:txBody>
      </p:sp>
      <p:sp>
        <p:nvSpPr>
          <p:cNvPr id="177" name="Google Shape;177;p25"/>
          <p:cNvSpPr txBox="1"/>
          <p:nvPr>
            <p:ph idx="1" type="body"/>
          </p:nvPr>
        </p:nvSpPr>
        <p:spPr>
          <a:xfrm>
            <a:off x="170850" y="731525"/>
            <a:ext cx="8702400" cy="3959700"/>
          </a:xfrm>
          <a:prstGeom prst="rect">
            <a:avLst/>
          </a:prstGeom>
        </p:spPr>
        <p:txBody>
          <a:bodyPr anchorCtr="0" anchor="t" bIns="91425" lIns="91425" spcFirstLastPara="1" rIns="91425" wrap="square" tIns="91425">
            <a:normAutofit lnSpcReduction="20000"/>
          </a:bodyPr>
          <a:lstStyle/>
          <a:p>
            <a:pPr indent="0" lvl="0" marL="0" rtl="0" algn="l">
              <a:spcBef>
                <a:spcPts val="1200"/>
              </a:spcBef>
              <a:spcAft>
                <a:spcPts val="0"/>
              </a:spcAft>
              <a:buNone/>
            </a:pPr>
            <a:r>
              <a:rPr b="1" lang="en" sz="1700">
                <a:solidFill>
                  <a:srgbClr val="000000"/>
                </a:solidFill>
                <a:latin typeface="Times New Roman"/>
                <a:ea typeface="Times New Roman"/>
                <a:cs typeface="Times New Roman"/>
                <a:sym typeface="Times New Roman"/>
              </a:rPr>
              <a:t>What Analysis Are We Doing?</a:t>
            </a:r>
            <a:endParaRPr b="1" sz="17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n" sz="1700">
                <a:solidFill>
                  <a:srgbClr val="000000"/>
                </a:solidFill>
                <a:latin typeface="Times New Roman"/>
                <a:ea typeface="Times New Roman"/>
                <a:cs typeface="Times New Roman"/>
                <a:sym typeface="Times New Roman"/>
              </a:rPr>
              <a:t>We have grouped a set of SQL queries designed for:</a:t>
            </a:r>
            <a:endParaRPr sz="1700">
              <a:solidFill>
                <a:srgbClr val="000000"/>
              </a:solidFill>
              <a:latin typeface="Times New Roman"/>
              <a:ea typeface="Times New Roman"/>
              <a:cs typeface="Times New Roman"/>
              <a:sym typeface="Times New Roman"/>
            </a:endParaRPr>
          </a:p>
          <a:p>
            <a:pPr indent="-336550" lvl="0" marL="457200" rtl="0" algn="l">
              <a:spcBef>
                <a:spcPts val="1200"/>
              </a:spcBef>
              <a:spcAft>
                <a:spcPts val="0"/>
              </a:spcAft>
              <a:buClr>
                <a:srgbClr val="000000"/>
              </a:buClr>
              <a:buSzPts val="1700"/>
              <a:buFont typeface="Times New Roman"/>
              <a:buChar char="●"/>
            </a:pPr>
            <a:r>
              <a:rPr i="1" lang="en" sz="1700">
                <a:solidFill>
                  <a:srgbClr val="000000"/>
                </a:solidFill>
                <a:latin typeface="Times New Roman"/>
                <a:ea typeface="Times New Roman"/>
                <a:cs typeface="Times New Roman"/>
                <a:sym typeface="Times New Roman"/>
              </a:rPr>
              <a:t>Revenue analysis:</a:t>
            </a:r>
            <a:r>
              <a:rPr lang="en" sz="1700">
                <a:solidFill>
                  <a:srgbClr val="000000"/>
                </a:solidFill>
                <a:latin typeface="Times New Roman"/>
                <a:ea typeface="Times New Roman"/>
                <a:cs typeface="Times New Roman"/>
                <a:sym typeface="Times New Roman"/>
              </a:rPr>
              <a:t> Analyze total sales, revenue per crop, and buyer-seller performance using metrics like total revenue, sales distribution, and contribution to overall profits.</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i="1" lang="en" sz="1700">
                <a:solidFill>
                  <a:srgbClr val="000000"/>
                </a:solidFill>
                <a:latin typeface="Times New Roman"/>
                <a:ea typeface="Times New Roman"/>
                <a:cs typeface="Times New Roman"/>
                <a:sym typeface="Times New Roman"/>
              </a:rPr>
              <a:t>Production trends:</a:t>
            </a:r>
            <a:r>
              <a:rPr lang="en" sz="1700">
                <a:solidFill>
                  <a:srgbClr val="000000"/>
                </a:solidFill>
                <a:latin typeface="Times New Roman"/>
                <a:ea typeface="Times New Roman"/>
                <a:cs typeface="Times New Roman"/>
                <a:sym typeface="Times New Roman"/>
              </a:rPr>
              <a:t> Uncover seasonal patterns and optimize planting and harvesting schedules.</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i="1" lang="en" sz="1700">
                <a:solidFill>
                  <a:srgbClr val="000000"/>
                </a:solidFill>
                <a:latin typeface="Times New Roman"/>
                <a:ea typeface="Times New Roman"/>
                <a:cs typeface="Times New Roman"/>
                <a:sym typeface="Times New Roman"/>
              </a:rPr>
              <a:t>Resource efficiency: </a:t>
            </a:r>
            <a:r>
              <a:rPr lang="en" sz="1700">
                <a:solidFill>
                  <a:srgbClr val="000000"/>
                </a:solidFill>
                <a:latin typeface="Times New Roman"/>
                <a:ea typeface="Times New Roman"/>
                <a:cs typeface="Times New Roman"/>
                <a:sym typeface="Times New Roman"/>
              </a:rPr>
              <a:t>Measure efficiency metrics like average resource usage, cost per unit of yield, and resource application methods across crops or farmers.</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i="1" lang="en" sz="1700">
                <a:solidFill>
                  <a:srgbClr val="000000"/>
                </a:solidFill>
                <a:latin typeface="Times New Roman"/>
                <a:ea typeface="Times New Roman"/>
                <a:cs typeface="Times New Roman"/>
                <a:sym typeface="Times New Roman"/>
              </a:rPr>
              <a:t>Weather impact on</a:t>
            </a:r>
            <a:r>
              <a:rPr i="1" lang="en" sz="1700">
                <a:solidFill>
                  <a:srgbClr val="000000"/>
                </a:solidFill>
                <a:latin typeface="Times New Roman"/>
                <a:ea typeface="Times New Roman"/>
                <a:cs typeface="Times New Roman"/>
                <a:sym typeface="Times New Roman"/>
              </a:rPr>
              <a:t> crops: </a:t>
            </a:r>
            <a:r>
              <a:rPr lang="en" sz="1700">
                <a:solidFill>
                  <a:srgbClr val="000000"/>
                </a:solidFill>
                <a:latin typeface="Times New Roman"/>
                <a:ea typeface="Times New Roman"/>
                <a:cs typeface="Times New Roman"/>
                <a:sym typeface="Times New Roman"/>
              </a:rPr>
              <a:t>To understand how weather conditions affect crop yield and market pricing.</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i="1" lang="en" sz="1700">
                <a:solidFill>
                  <a:srgbClr val="000000"/>
                </a:solidFill>
                <a:latin typeface="Times New Roman"/>
                <a:ea typeface="Times New Roman"/>
                <a:cs typeface="Times New Roman"/>
                <a:sym typeface="Times New Roman"/>
              </a:rPr>
              <a:t>Crop Yield Analysis</a:t>
            </a:r>
            <a:r>
              <a:rPr lang="en" sz="1700">
                <a:solidFill>
                  <a:srgbClr val="000000"/>
                </a:solidFill>
                <a:latin typeface="Times New Roman"/>
                <a:ea typeface="Times New Roman"/>
                <a:cs typeface="Times New Roman"/>
                <a:sym typeface="Times New Roman"/>
              </a:rPr>
              <a:t>: Evaluate crop yield performance across farmers, locations, and seasons using different metrics.</a:t>
            </a:r>
            <a:endParaRPr sz="1700">
              <a:solidFill>
                <a:srgbClr val="000000"/>
              </a:solidFill>
              <a:latin typeface="Times New Roman"/>
              <a:ea typeface="Times New Roman"/>
              <a:cs typeface="Times New Roman"/>
              <a:sym typeface="Times New Roman"/>
            </a:endParaRPr>
          </a:p>
          <a:p>
            <a:pPr indent="0" lvl="0" marL="457200" rtl="0" algn="l">
              <a:spcBef>
                <a:spcPts val="1200"/>
              </a:spcBef>
              <a:spcAft>
                <a:spcPts val="1200"/>
              </a:spcAft>
              <a:buNone/>
            </a:pPr>
            <a:r>
              <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214225" y="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DATA INSERTION</a:t>
            </a:r>
            <a:endParaRPr b="1">
              <a:latin typeface="Times New Roman"/>
              <a:ea typeface="Times New Roman"/>
              <a:cs typeface="Times New Roman"/>
              <a:sym typeface="Times New Roman"/>
            </a:endParaRPr>
          </a:p>
        </p:txBody>
      </p:sp>
      <p:sp>
        <p:nvSpPr>
          <p:cNvPr id="183" name="Google Shape;183;p26"/>
          <p:cNvSpPr txBox="1"/>
          <p:nvPr>
            <p:ph idx="1" type="body"/>
          </p:nvPr>
        </p:nvSpPr>
        <p:spPr>
          <a:xfrm>
            <a:off x="3356075" y="54150"/>
            <a:ext cx="8444700" cy="682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t/>
            </a:r>
            <a:endParaRPr sz="1765">
              <a:latin typeface="Times New Roman"/>
              <a:ea typeface="Times New Roman"/>
              <a:cs typeface="Times New Roman"/>
              <a:sym typeface="Times New Roman"/>
            </a:endParaRPr>
          </a:p>
          <a:p>
            <a:pPr indent="0" lvl="0" marL="0" rtl="0" algn="l">
              <a:lnSpc>
                <a:spcPct val="95000"/>
              </a:lnSpc>
              <a:spcBef>
                <a:spcPts val="1200"/>
              </a:spcBef>
              <a:spcAft>
                <a:spcPts val="1200"/>
              </a:spcAft>
              <a:buSzPts val="1018"/>
              <a:buNone/>
            </a:pPr>
            <a:r>
              <a:t/>
            </a:r>
            <a:endParaRPr sz="1765">
              <a:latin typeface="Times New Roman"/>
              <a:ea typeface="Times New Roman"/>
              <a:cs typeface="Times New Roman"/>
              <a:sym typeface="Times New Roman"/>
            </a:endParaRPr>
          </a:p>
        </p:txBody>
      </p:sp>
      <p:pic>
        <p:nvPicPr>
          <p:cNvPr id="184" name="Google Shape;184;p26"/>
          <p:cNvPicPr preferRelativeResize="0"/>
          <p:nvPr/>
        </p:nvPicPr>
        <p:blipFill rotWithShape="1">
          <a:blip r:embed="rId3">
            <a:alphaModFix/>
          </a:blip>
          <a:srcRect b="33859" l="0" r="0" t="33700"/>
          <a:stretch/>
        </p:blipFill>
        <p:spPr>
          <a:xfrm>
            <a:off x="86675" y="433375"/>
            <a:ext cx="7378026" cy="439864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0" name="Google Shape;190;p27"/>
          <p:cNvSpPr txBox="1"/>
          <p:nvPr>
            <p:ph idx="1" type="body"/>
          </p:nvPr>
        </p:nvSpPr>
        <p:spPr>
          <a:xfrm>
            <a:off x="-338350" y="20062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191" name="Google Shape;191;p27"/>
          <p:cNvPicPr preferRelativeResize="0"/>
          <p:nvPr/>
        </p:nvPicPr>
        <p:blipFill rotWithShape="1">
          <a:blip r:embed="rId3">
            <a:alphaModFix/>
          </a:blip>
          <a:srcRect b="33646" l="0" r="26814" t="33916"/>
          <a:stretch/>
        </p:blipFill>
        <p:spPr>
          <a:xfrm>
            <a:off x="135075" y="119200"/>
            <a:ext cx="4714475" cy="4528650"/>
          </a:xfrm>
          <a:prstGeom prst="rect">
            <a:avLst/>
          </a:prstGeom>
          <a:noFill/>
          <a:ln>
            <a:noFill/>
          </a:ln>
        </p:spPr>
      </p:pic>
      <p:pic>
        <p:nvPicPr>
          <p:cNvPr id="192" name="Google Shape;192;p27"/>
          <p:cNvPicPr preferRelativeResize="0"/>
          <p:nvPr/>
        </p:nvPicPr>
        <p:blipFill rotWithShape="1">
          <a:blip r:embed="rId4">
            <a:alphaModFix/>
          </a:blip>
          <a:srcRect b="31180" l="0" r="0" t="31597"/>
          <a:stretch/>
        </p:blipFill>
        <p:spPr>
          <a:xfrm>
            <a:off x="4572000" y="281675"/>
            <a:ext cx="4437850" cy="431200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8" name="Google Shape;198;p2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199" name="Google Shape;199;p28"/>
          <p:cNvPicPr preferRelativeResize="0"/>
          <p:nvPr/>
        </p:nvPicPr>
        <p:blipFill rotWithShape="1">
          <a:blip r:embed="rId3">
            <a:alphaModFix/>
          </a:blip>
          <a:srcRect b="34129" l="0" r="28088" t="33577"/>
          <a:stretch/>
        </p:blipFill>
        <p:spPr>
          <a:xfrm>
            <a:off x="180575" y="126875"/>
            <a:ext cx="6666599" cy="47267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9"/>
          <p:cNvSpPr txBox="1"/>
          <p:nvPr>
            <p:ph type="title"/>
          </p:nvPr>
        </p:nvSpPr>
        <p:spPr>
          <a:xfrm>
            <a:off x="84200" y="633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QUERIES: Revenue Analysis  </a:t>
            </a:r>
            <a:r>
              <a:rPr i="1" lang="en">
                <a:latin typeface="Times New Roman"/>
                <a:ea typeface="Times New Roman"/>
                <a:cs typeface="Times New Roman"/>
                <a:sym typeface="Times New Roman"/>
              </a:rPr>
              <a:t>#1:Total sale by crop type</a:t>
            </a:r>
            <a:endParaRPr i="1">
              <a:latin typeface="Times New Roman"/>
              <a:ea typeface="Times New Roman"/>
              <a:cs typeface="Times New Roman"/>
              <a:sym typeface="Times New Roman"/>
            </a:endParaRPr>
          </a:p>
        </p:txBody>
      </p:sp>
      <p:sp>
        <p:nvSpPr>
          <p:cNvPr id="205" name="Google Shape;205;p29"/>
          <p:cNvSpPr txBox="1"/>
          <p:nvPr>
            <p:ph idx="1" type="body"/>
          </p:nvPr>
        </p:nvSpPr>
        <p:spPr>
          <a:xfrm>
            <a:off x="311700" y="823400"/>
            <a:ext cx="8520600" cy="3745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6" name="Google Shape;206;p29"/>
          <p:cNvPicPr preferRelativeResize="0"/>
          <p:nvPr/>
        </p:nvPicPr>
        <p:blipFill>
          <a:blip r:embed="rId3">
            <a:alphaModFix/>
          </a:blip>
          <a:stretch>
            <a:fillRect/>
          </a:stretch>
        </p:blipFill>
        <p:spPr>
          <a:xfrm>
            <a:off x="311700" y="616950"/>
            <a:ext cx="7449526" cy="44723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0"/>
          <p:cNvSpPr txBox="1"/>
          <p:nvPr>
            <p:ph type="title"/>
          </p:nvPr>
        </p:nvSpPr>
        <p:spPr>
          <a:xfrm>
            <a:off x="4972875" y="74150"/>
            <a:ext cx="37293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latin typeface="Times New Roman"/>
                <a:ea typeface="Times New Roman"/>
                <a:cs typeface="Times New Roman"/>
                <a:sym typeface="Times New Roman"/>
              </a:rPr>
              <a:t>#2 Revenue per Field</a:t>
            </a:r>
            <a:endParaRPr i="1">
              <a:latin typeface="Times New Roman"/>
              <a:ea typeface="Times New Roman"/>
              <a:cs typeface="Times New Roman"/>
              <a:sym typeface="Times New Roman"/>
            </a:endParaRPr>
          </a:p>
        </p:txBody>
      </p:sp>
      <p:sp>
        <p:nvSpPr>
          <p:cNvPr id="212" name="Google Shape;212;p3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213" name="Google Shape;213;p30"/>
          <p:cNvPicPr preferRelativeResize="0"/>
          <p:nvPr/>
        </p:nvPicPr>
        <p:blipFill>
          <a:blip r:embed="rId3">
            <a:alphaModFix/>
          </a:blip>
          <a:stretch>
            <a:fillRect/>
          </a:stretch>
        </p:blipFill>
        <p:spPr>
          <a:xfrm>
            <a:off x="181700" y="74150"/>
            <a:ext cx="4541976" cy="496532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1"/>
          <p:cNvSpPr txBox="1"/>
          <p:nvPr>
            <p:ph type="title"/>
          </p:nvPr>
        </p:nvSpPr>
        <p:spPr>
          <a:xfrm>
            <a:off x="5243725" y="1294875"/>
            <a:ext cx="3662100" cy="1399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a:latin typeface="Times New Roman"/>
                <a:ea typeface="Times New Roman"/>
                <a:cs typeface="Times New Roman"/>
                <a:sym typeface="Times New Roman"/>
              </a:rPr>
              <a:t>#1 Top locations by production volumes</a:t>
            </a:r>
            <a:endParaRPr i="1">
              <a:latin typeface="Times New Roman"/>
              <a:ea typeface="Times New Roman"/>
              <a:cs typeface="Times New Roman"/>
              <a:sym typeface="Times New Roman"/>
            </a:endParaRPr>
          </a:p>
        </p:txBody>
      </p:sp>
      <p:sp>
        <p:nvSpPr>
          <p:cNvPr id="219" name="Google Shape;219;p31"/>
          <p:cNvSpPr txBox="1"/>
          <p:nvPr>
            <p:ph idx="1" type="body"/>
          </p:nvPr>
        </p:nvSpPr>
        <p:spPr>
          <a:xfrm>
            <a:off x="-230000" y="1294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0" name="Google Shape;220;p31"/>
          <p:cNvPicPr preferRelativeResize="0"/>
          <p:nvPr/>
        </p:nvPicPr>
        <p:blipFill>
          <a:blip r:embed="rId3">
            <a:alphaModFix/>
          </a:blip>
          <a:stretch>
            <a:fillRect/>
          </a:stretch>
        </p:blipFill>
        <p:spPr>
          <a:xfrm>
            <a:off x="-1563351" y="-62125"/>
            <a:ext cx="6294802" cy="5143501"/>
          </a:xfrm>
          <a:prstGeom prst="rect">
            <a:avLst/>
          </a:prstGeom>
          <a:noFill/>
          <a:ln>
            <a:noFill/>
          </a:ln>
        </p:spPr>
      </p:pic>
      <p:sp>
        <p:nvSpPr>
          <p:cNvPr id="221" name="Google Shape;221;p31"/>
          <p:cNvSpPr txBox="1"/>
          <p:nvPr/>
        </p:nvSpPr>
        <p:spPr>
          <a:xfrm>
            <a:off x="5557900" y="151675"/>
            <a:ext cx="3217800" cy="8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Times New Roman"/>
                <a:ea typeface="Times New Roman"/>
                <a:cs typeface="Times New Roman"/>
                <a:sym typeface="Times New Roman"/>
              </a:rPr>
              <a:t>PRODUCTION TREND ANALYSIS</a:t>
            </a:r>
            <a:endParaRPr b="1" sz="25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138350" y="1066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PROJECT OVERVIEW</a:t>
            </a:r>
            <a:endParaRPr b="1">
              <a:latin typeface="Times New Roman"/>
              <a:ea typeface="Times New Roman"/>
              <a:cs typeface="Times New Roman"/>
              <a:sym typeface="Times New Roman"/>
            </a:endParaRPr>
          </a:p>
        </p:txBody>
      </p:sp>
      <p:sp>
        <p:nvSpPr>
          <p:cNvPr id="92" name="Google Shape;92;p14"/>
          <p:cNvSpPr txBox="1"/>
          <p:nvPr>
            <p:ph idx="1" type="body"/>
          </p:nvPr>
        </p:nvSpPr>
        <p:spPr>
          <a:xfrm>
            <a:off x="203375" y="627750"/>
            <a:ext cx="8520600" cy="41283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Font typeface="Times New Roman"/>
              <a:buChar char="●"/>
            </a:pPr>
            <a:r>
              <a:rPr lang="en" sz="1900">
                <a:latin typeface="Times New Roman"/>
                <a:ea typeface="Times New Roman"/>
                <a:cs typeface="Times New Roman"/>
                <a:sym typeface="Times New Roman"/>
              </a:rPr>
              <a:t>The project aims to centralize and organize diverse agricultural data to support stakeholders such as farmers, sellers, and analysts in making data-driven decisions.</a:t>
            </a:r>
            <a:endParaRPr sz="1900">
              <a:latin typeface="Times New Roman"/>
              <a:ea typeface="Times New Roman"/>
              <a:cs typeface="Times New Roman"/>
              <a:sym typeface="Times New Roman"/>
            </a:endParaRPr>
          </a:p>
          <a:p>
            <a:pPr indent="0" lvl="0" marL="0" rtl="0" algn="l">
              <a:spcBef>
                <a:spcPts val="1200"/>
              </a:spcBef>
              <a:spcAft>
                <a:spcPts val="0"/>
              </a:spcAft>
              <a:buNone/>
            </a:pPr>
            <a:r>
              <a:rPr i="1" lang="en" sz="1900">
                <a:latin typeface="Times New Roman"/>
                <a:ea typeface="Times New Roman"/>
                <a:cs typeface="Times New Roman"/>
                <a:sym typeface="Times New Roman"/>
              </a:rPr>
              <a:t>Our Project’s Key Features:</a:t>
            </a:r>
            <a:endParaRPr i="1" sz="1900">
              <a:latin typeface="Times New Roman"/>
              <a:ea typeface="Times New Roman"/>
              <a:cs typeface="Times New Roman"/>
              <a:sym typeface="Times New Roman"/>
            </a:endParaRPr>
          </a:p>
          <a:p>
            <a:pPr indent="-349250" lvl="0" marL="457200" rtl="0" algn="l">
              <a:spcBef>
                <a:spcPts val="1200"/>
              </a:spcBef>
              <a:spcAft>
                <a:spcPts val="0"/>
              </a:spcAft>
              <a:buSzPts val="1900"/>
              <a:buFont typeface="Times New Roman"/>
              <a:buChar char="●"/>
            </a:pPr>
            <a:r>
              <a:rPr lang="en" sz="1900">
                <a:latin typeface="Times New Roman"/>
                <a:ea typeface="Times New Roman"/>
                <a:cs typeface="Times New Roman"/>
                <a:sym typeface="Times New Roman"/>
              </a:rPr>
              <a:t>Data Integration: Includes 3 Fact tables and 9 Dimension tables.</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Char char="●"/>
            </a:pPr>
            <a:r>
              <a:rPr lang="en" sz="1900">
                <a:latin typeface="Times New Roman"/>
                <a:ea typeface="Times New Roman"/>
                <a:cs typeface="Times New Roman"/>
                <a:sym typeface="Times New Roman"/>
              </a:rPr>
              <a:t>Data Storage: Relational database schema connecting dimensions and facts.</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Char char="●"/>
            </a:pPr>
            <a:r>
              <a:rPr lang="en" sz="1900">
                <a:latin typeface="Times New Roman"/>
                <a:ea typeface="Times New Roman"/>
                <a:cs typeface="Times New Roman"/>
                <a:sym typeface="Times New Roman"/>
              </a:rPr>
              <a:t>Data Insights: SQL queries to identify key trends and compute analysis.</a:t>
            </a:r>
            <a:endParaRPr sz="1900">
              <a:latin typeface="Times New Roman"/>
              <a:ea typeface="Times New Roman"/>
              <a:cs typeface="Times New Roman"/>
              <a:sym typeface="Times New Roman"/>
            </a:endParaRPr>
          </a:p>
          <a:p>
            <a:pPr indent="0" lvl="0" marL="0" rtl="0" algn="l">
              <a:spcBef>
                <a:spcPts val="1200"/>
              </a:spcBef>
              <a:spcAft>
                <a:spcPts val="0"/>
              </a:spcAft>
              <a:buNone/>
            </a:pPr>
            <a:r>
              <a:rPr i="1" lang="en" sz="1900">
                <a:latin typeface="Times New Roman"/>
                <a:ea typeface="Times New Roman"/>
                <a:cs typeface="Times New Roman"/>
                <a:sym typeface="Times New Roman"/>
              </a:rPr>
              <a:t>Expected Outcomes:</a:t>
            </a:r>
            <a:endParaRPr i="1" sz="1900">
              <a:latin typeface="Times New Roman"/>
              <a:ea typeface="Times New Roman"/>
              <a:cs typeface="Times New Roman"/>
              <a:sym typeface="Times New Roman"/>
            </a:endParaRPr>
          </a:p>
          <a:p>
            <a:pPr indent="-349250" lvl="0" marL="457200" rtl="0" algn="l">
              <a:lnSpc>
                <a:spcPct val="115000"/>
              </a:lnSpc>
              <a:spcBef>
                <a:spcPts val="1200"/>
              </a:spcBef>
              <a:spcAft>
                <a:spcPts val="0"/>
              </a:spcAft>
              <a:buSzPts val="1900"/>
              <a:buFont typeface="Times New Roman"/>
              <a:buChar char="●"/>
            </a:pPr>
            <a:r>
              <a:rPr lang="en" sz="1900">
                <a:latin typeface="Times New Roman"/>
                <a:ea typeface="Times New Roman"/>
                <a:cs typeface="Times New Roman"/>
                <a:sym typeface="Times New Roman"/>
              </a:rPr>
              <a:t>Strategic planning for crop selection and resource allocation.</a:t>
            </a:r>
            <a:endParaRPr sz="1900">
              <a:latin typeface="Times New Roman"/>
              <a:ea typeface="Times New Roman"/>
              <a:cs typeface="Times New Roman"/>
              <a:sym typeface="Times New Roman"/>
            </a:endParaRPr>
          </a:p>
          <a:p>
            <a:pPr indent="-349250" lvl="0" marL="457200" rtl="0" algn="l">
              <a:lnSpc>
                <a:spcPct val="115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Data-driven insights for boosting profitability and sustainability.</a:t>
            </a:r>
            <a:endParaRPr sz="1900">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2"/>
          <p:cNvSpPr txBox="1"/>
          <p:nvPr>
            <p:ph type="title"/>
          </p:nvPr>
        </p:nvSpPr>
        <p:spPr>
          <a:xfrm>
            <a:off x="6322850" y="410000"/>
            <a:ext cx="2821200" cy="1507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r>
              <a:rPr i="1" lang="en"/>
              <a:t>2 </a:t>
            </a:r>
            <a:r>
              <a:rPr i="1" lang="en">
                <a:latin typeface="Times New Roman"/>
                <a:ea typeface="Times New Roman"/>
                <a:cs typeface="Times New Roman"/>
                <a:sym typeface="Times New Roman"/>
              </a:rPr>
              <a:t>Monthly production trends</a:t>
            </a:r>
            <a:endParaRPr i="1">
              <a:latin typeface="Times New Roman"/>
              <a:ea typeface="Times New Roman"/>
              <a:cs typeface="Times New Roman"/>
              <a:sym typeface="Times New Roman"/>
            </a:endParaRPr>
          </a:p>
        </p:txBody>
      </p:sp>
      <p:sp>
        <p:nvSpPr>
          <p:cNvPr id="227" name="Google Shape;227;p32"/>
          <p:cNvSpPr txBox="1"/>
          <p:nvPr>
            <p:ph idx="1" type="body"/>
          </p:nvPr>
        </p:nvSpPr>
        <p:spPr>
          <a:xfrm>
            <a:off x="311700" y="2166825"/>
            <a:ext cx="7878900" cy="2402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8" name="Google Shape;228;p32"/>
          <p:cNvPicPr preferRelativeResize="0"/>
          <p:nvPr/>
        </p:nvPicPr>
        <p:blipFill>
          <a:blip r:embed="rId3">
            <a:alphaModFix/>
          </a:blip>
          <a:stretch>
            <a:fillRect/>
          </a:stretch>
        </p:blipFill>
        <p:spPr>
          <a:xfrm>
            <a:off x="-1" y="75825"/>
            <a:ext cx="6322855" cy="51435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3"/>
          <p:cNvSpPr txBox="1"/>
          <p:nvPr>
            <p:ph type="title"/>
          </p:nvPr>
        </p:nvSpPr>
        <p:spPr>
          <a:xfrm>
            <a:off x="6684650" y="410000"/>
            <a:ext cx="2459400" cy="1767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latin typeface="Times New Roman"/>
                <a:ea typeface="Times New Roman"/>
                <a:cs typeface="Times New Roman"/>
                <a:sym typeface="Times New Roman"/>
              </a:rPr>
              <a:t>#3 Seasonal Analysis of Crop Production</a:t>
            </a:r>
            <a:endParaRPr i="1">
              <a:latin typeface="Times New Roman"/>
              <a:ea typeface="Times New Roman"/>
              <a:cs typeface="Times New Roman"/>
              <a:sym typeface="Times New Roman"/>
            </a:endParaRPr>
          </a:p>
        </p:txBody>
      </p:sp>
      <p:sp>
        <p:nvSpPr>
          <p:cNvPr id="234" name="Google Shape;234;p33"/>
          <p:cNvSpPr txBox="1"/>
          <p:nvPr>
            <p:ph idx="1" type="body"/>
          </p:nvPr>
        </p:nvSpPr>
        <p:spPr>
          <a:xfrm>
            <a:off x="311700" y="3001050"/>
            <a:ext cx="6990600" cy="1567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5" name="Google Shape;235;p33"/>
          <p:cNvPicPr preferRelativeResize="0"/>
          <p:nvPr/>
        </p:nvPicPr>
        <p:blipFill rotWithShape="1">
          <a:blip r:embed="rId3">
            <a:alphaModFix/>
          </a:blip>
          <a:srcRect b="0" l="0" r="18200" t="0"/>
          <a:stretch/>
        </p:blipFill>
        <p:spPr>
          <a:xfrm>
            <a:off x="203300" y="0"/>
            <a:ext cx="6329674" cy="51434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4"/>
          <p:cNvSpPr txBox="1"/>
          <p:nvPr>
            <p:ph type="title"/>
          </p:nvPr>
        </p:nvSpPr>
        <p:spPr>
          <a:xfrm>
            <a:off x="6487200" y="236650"/>
            <a:ext cx="3133500" cy="356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br>
              <a:rPr lang="en"/>
            </a:br>
            <a:r>
              <a:rPr b="1" lang="en">
                <a:latin typeface="Times New Roman"/>
                <a:ea typeface="Times New Roman"/>
                <a:cs typeface="Times New Roman"/>
                <a:sym typeface="Times New Roman"/>
              </a:rPr>
              <a:t>RESOURCE EFFICIENCY ANALYSIS</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rPr i="1" lang="en">
                <a:latin typeface="Times New Roman"/>
                <a:ea typeface="Times New Roman"/>
                <a:cs typeface="Times New Roman"/>
                <a:sym typeface="Times New Roman"/>
              </a:rPr>
              <a:t>#1 Resource Cost Analysis by crop</a:t>
            </a:r>
            <a:endParaRPr i="1">
              <a:latin typeface="Times New Roman"/>
              <a:ea typeface="Times New Roman"/>
              <a:cs typeface="Times New Roman"/>
              <a:sym typeface="Times New Roman"/>
            </a:endParaRPr>
          </a:p>
        </p:txBody>
      </p:sp>
      <p:sp>
        <p:nvSpPr>
          <p:cNvPr id="241" name="Google Shape;241;p34"/>
          <p:cNvSpPr txBox="1"/>
          <p:nvPr>
            <p:ph idx="1" type="body"/>
          </p:nvPr>
        </p:nvSpPr>
        <p:spPr>
          <a:xfrm>
            <a:off x="311700" y="3802750"/>
            <a:ext cx="5311200" cy="7662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242" name="Google Shape;242;p34"/>
          <p:cNvPicPr preferRelativeResize="0"/>
          <p:nvPr/>
        </p:nvPicPr>
        <p:blipFill rotWithShape="1">
          <a:blip r:embed="rId3">
            <a:alphaModFix/>
          </a:blip>
          <a:srcRect b="-599" l="1076" r="3649" t="600"/>
          <a:stretch/>
        </p:blipFill>
        <p:spPr>
          <a:xfrm>
            <a:off x="108350" y="0"/>
            <a:ext cx="5946426" cy="492062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5"/>
          <p:cNvSpPr txBox="1"/>
          <p:nvPr>
            <p:ph type="title"/>
          </p:nvPr>
        </p:nvSpPr>
        <p:spPr>
          <a:xfrm>
            <a:off x="5687925" y="410000"/>
            <a:ext cx="3144300" cy="1431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latin typeface="Times New Roman"/>
                <a:ea typeface="Times New Roman"/>
                <a:cs typeface="Times New Roman"/>
                <a:sym typeface="Times New Roman"/>
              </a:rPr>
              <a:t>#2 Input usage efficiency by farmer</a:t>
            </a:r>
            <a:endParaRPr i="1">
              <a:latin typeface="Times New Roman"/>
              <a:ea typeface="Times New Roman"/>
              <a:cs typeface="Times New Roman"/>
              <a:sym typeface="Times New Roman"/>
            </a:endParaRPr>
          </a:p>
        </p:txBody>
      </p:sp>
      <p:sp>
        <p:nvSpPr>
          <p:cNvPr id="248" name="Google Shape;248;p35"/>
          <p:cNvSpPr txBox="1"/>
          <p:nvPr>
            <p:ph idx="1" type="body"/>
          </p:nvPr>
        </p:nvSpPr>
        <p:spPr>
          <a:xfrm>
            <a:off x="311700" y="2264325"/>
            <a:ext cx="8030700" cy="230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9" name="Google Shape;249;p35"/>
          <p:cNvPicPr preferRelativeResize="0"/>
          <p:nvPr/>
        </p:nvPicPr>
        <p:blipFill>
          <a:blip r:embed="rId3">
            <a:alphaModFix/>
          </a:blip>
          <a:stretch>
            <a:fillRect/>
          </a:stretch>
        </p:blipFill>
        <p:spPr>
          <a:xfrm>
            <a:off x="1" y="0"/>
            <a:ext cx="5520798"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6"/>
          <p:cNvSpPr txBox="1"/>
          <p:nvPr>
            <p:ph type="title"/>
          </p:nvPr>
        </p:nvSpPr>
        <p:spPr>
          <a:xfrm>
            <a:off x="6218775" y="345000"/>
            <a:ext cx="2719500" cy="189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a:latin typeface="Times New Roman"/>
                <a:ea typeface="Times New Roman"/>
                <a:cs typeface="Times New Roman"/>
                <a:sym typeface="Times New Roman"/>
              </a:rPr>
              <a:t>#3 Seasonal Resource Cost</a:t>
            </a:r>
            <a:endParaRPr i="1">
              <a:latin typeface="Times New Roman"/>
              <a:ea typeface="Times New Roman"/>
              <a:cs typeface="Times New Roman"/>
              <a:sym typeface="Times New Roman"/>
            </a:endParaRPr>
          </a:p>
        </p:txBody>
      </p:sp>
      <p:sp>
        <p:nvSpPr>
          <p:cNvPr id="255" name="Google Shape;255;p36"/>
          <p:cNvSpPr txBox="1"/>
          <p:nvPr>
            <p:ph idx="1" type="body"/>
          </p:nvPr>
        </p:nvSpPr>
        <p:spPr>
          <a:xfrm>
            <a:off x="311700" y="2762700"/>
            <a:ext cx="6307800" cy="1806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6" name="Google Shape;256;p36"/>
          <p:cNvPicPr preferRelativeResize="0"/>
          <p:nvPr/>
        </p:nvPicPr>
        <p:blipFill>
          <a:blip r:embed="rId3">
            <a:alphaModFix/>
          </a:blip>
          <a:stretch>
            <a:fillRect/>
          </a:stretch>
        </p:blipFill>
        <p:spPr>
          <a:xfrm>
            <a:off x="195750" y="195750"/>
            <a:ext cx="5264526" cy="44520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7"/>
          <p:cNvSpPr txBox="1"/>
          <p:nvPr>
            <p:ph type="title"/>
          </p:nvPr>
        </p:nvSpPr>
        <p:spPr>
          <a:xfrm>
            <a:off x="5731250" y="410000"/>
            <a:ext cx="3101100" cy="119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a:latin typeface="Times New Roman"/>
                <a:ea typeface="Times New Roman"/>
                <a:cs typeface="Times New Roman"/>
                <a:sym typeface="Times New Roman"/>
              </a:rPr>
              <a:t>#4 Underutilized Facilities</a:t>
            </a:r>
            <a:endParaRPr i="1">
              <a:latin typeface="Times New Roman"/>
              <a:ea typeface="Times New Roman"/>
              <a:cs typeface="Times New Roman"/>
              <a:sym typeface="Times New Roman"/>
            </a:endParaRPr>
          </a:p>
        </p:txBody>
      </p:sp>
      <p:sp>
        <p:nvSpPr>
          <p:cNvPr id="262" name="Google Shape;262;p3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3" name="Google Shape;263;p37"/>
          <p:cNvPicPr preferRelativeResize="0"/>
          <p:nvPr/>
        </p:nvPicPr>
        <p:blipFill>
          <a:blip r:embed="rId3">
            <a:alphaModFix/>
          </a:blip>
          <a:stretch>
            <a:fillRect/>
          </a:stretch>
        </p:blipFill>
        <p:spPr>
          <a:xfrm>
            <a:off x="114050" y="0"/>
            <a:ext cx="5617201" cy="5143502"/>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8"/>
          <p:cNvSpPr txBox="1"/>
          <p:nvPr>
            <p:ph type="title"/>
          </p:nvPr>
        </p:nvSpPr>
        <p:spPr>
          <a:xfrm>
            <a:off x="5872100" y="410000"/>
            <a:ext cx="2960100" cy="1388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WEATHER IMPACT ON CROP ANALYSIS</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rPr i="1" lang="en">
                <a:latin typeface="Times New Roman"/>
                <a:ea typeface="Times New Roman"/>
                <a:cs typeface="Times New Roman"/>
                <a:sym typeface="Times New Roman"/>
              </a:rPr>
              <a:t>#1 Weather impact on Crop Price</a:t>
            </a:r>
            <a:endParaRPr i="1">
              <a:latin typeface="Times New Roman"/>
              <a:ea typeface="Times New Roman"/>
              <a:cs typeface="Times New Roman"/>
              <a:sym typeface="Times New Roman"/>
            </a:endParaRPr>
          </a:p>
        </p:txBody>
      </p:sp>
      <p:sp>
        <p:nvSpPr>
          <p:cNvPr id="269" name="Google Shape;269;p38"/>
          <p:cNvSpPr txBox="1"/>
          <p:nvPr>
            <p:ph idx="1" type="body"/>
          </p:nvPr>
        </p:nvSpPr>
        <p:spPr>
          <a:xfrm>
            <a:off x="311700" y="2697700"/>
            <a:ext cx="6275400" cy="187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0" name="Google Shape;270;p38"/>
          <p:cNvPicPr preferRelativeResize="0"/>
          <p:nvPr/>
        </p:nvPicPr>
        <p:blipFill>
          <a:blip r:embed="rId3">
            <a:alphaModFix/>
          </a:blip>
          <a:stretch>
            <a:fillRect/>
          </a:stretch>
        </p:blipFill>
        <p:spPr>
          <a:xfrm>
            <a:off x="152400" y="152400"/>
            <a:ext cx="5568023" cy="48846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9"/>
          <p:cNvSpPr txBox="1"/>
          <p:nvPr>
            <p:ph type="title"/>
          </p:nvPr>
        </p:nvSpPr>
        <p:spPr>
          <a:xfrm>
            <a:off x="6283800" y="410000"/>
            <a:ext cx="2548500" cy="119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latin typeface="Times New Roman"/>
                <a:ea typeface="Times New Roman"/>
                <a:cs typeface="Times New Roman"/>
                <a:sym typeface="Times New Roman"/>
              </a:rPr>
              <a:t>#2 Correlation between weather and yield</a:t>
            </a:r>
            <a:endParaRPr i="1">
              <a:latin typeface="Times New Roman"/>
              <a:ea typeface="Times New Roman"/>
              <a:cs typeface="Times New Roman"/>
              <a:sym typeface="Times New Roman"/>
            </a:endParaRPr>
          </a:p>
        </p:txBody>
      </p:sp>
      <p:sp>
        <p:nvSpPr>
          <p:cNvPr id="276" name="Google Shape;276;p39"/>
          <p:cNvSpPr txBox="1"/>
          <p:nvPr>
            <p:ph idx="1" type="body"/>
          </p:nvPr>
        </p:nvSpPr>
        <p:spPr>
          <a:xfrm>
            <a:off x="311700" y="2697700"/>
            <a:ext cx="6882300" cy="187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7" name="Google Shape;277;p39"/>
          <p:cNvPicPr preferRelativeResize="0"/>
          <p:nvPr/>
        </p:nvPicPr>
        <p:blipFill>
          <a:blip r:embed="rId3">
            <a:alphaModFix/>
          </a:blip>
          <a:stretch>
            <a:fillRect/>
          </a:stretch>
        </p:blipFill>
        <p:spPr>
          <a:xfrm>
            <a:off x="152400" y="152400"/>
            <a:ext cx="5579814" cy="49911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0"/>
          <p:cNvSpPr txBox="1"/>
          <p:nvPr>
            <p:ph type="title"/>
          </p:nvPr>
        </p:nvSpPr>
        <p:spPr>
          <a:xfrm>
            <a:off x="6262125" y="487525"/>
            <a:ext cx="2570100" cy="931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CROP YIELD EFFICIENCY ANALYSIS</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rPr i="1" lang="en">
                <a:latin typeface="Times New Roman"/>
                <a:ea typeface="Times New Roman"/>
                <a:cs typeface="Times New Roman"/>
                <a:sym typeface="Times New Roman"/>
              </a:rPr>
              <a:t>#1Crop Yield Efficiency</a:t>
            </a:r>
            <a:endParaRPr i="1">
              <a:latin typeface="Times New Roman"/>
              <a:ea typeface="Times New Roman"/>
              <a:cs typeface="Times New Roman"/>
              <a:sym typeface="Times New Roman"/>
            </a:endParaRPr>
          </a:p>
        </p:txBody>
      </p:sp>
      <p:sp>
        <p:nvSpPr>
          <p:cNvPr id="283" name="Google Shape;283;p40"/>
          <p:cNvSpPr txBox="1"/>
          <p:nvPr>
            <p:ph idx="1" type="body"/>
          </p:nvPr>
        </p:nvSpPr>
        <p:spPr>
          <a:xfrm>
            <a:off x="311700" y="2936050"/>
            <a:ext cx="6708900" cy="1632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84" name="Google Shape;284;p40"/>
          <p:cNvPicPr preferRelativeResize="0"/>
          <p:nvPr/>
        </p:nvPicPr>
        <p:blipFill>
          <a:blip r:embed="rId3">
            <a:alphaModFix/>
          </a:blip>
          <a:stretch>
            <a:fillRect/>
          </a:stretch>
        </p:blipFill>
        <p:spPr>
          <a:xfrm>
            <a:off x="55876" y="0"/>
            <a:ext cx="5846999" cy="51435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1"/>
          <p:cNvSpPr txBox="1"/>
          <p:nvPr>
            <p:ph type="title"/>
          </p:nvPr>
        </p:nvSpPr>
        <p:spPr>
          <a:xfrm>
            <a:off x="7544500" y="410000"/>
            <a:ext cx="16755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Times New Roman"/>
                <a:ea typeface="Times New Roman"/>
                <a:cs typeface="Times New Roman"/>
                <a:sym typeface="Times New Roman"/>
              </a:rPr>
              <a:t>Crop yield </a:t>
            </a:r>
            <a:r>
              <a:rPr lang="en">
                <a:latin typeface="Times New Roman"/>
                <a:ea typeface="Times New Roman"/>
                <a:cs typeface="Times New Roman"/>
                <a:sym typeface="Times New Roman"/>
              </a:rPr>
              <a:t>efficiency</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Graph</a:t>
            </a:r>
            <a:endParaRPr>
              <a:latin typeface="Times New Roman"/>
              <a:ea typeface="Times New Roman"/>
              <a:cs typeface="Times New Roman"/>
              <a:sym typeface="Times New Roman"/>
            </a:endParaRPr>
          </a:p>
        </p:txBody>
      </p:sp>
      <p:sp>
        <p:nvSpPr>
          <p:cNvPr id="290" name="Google Shape;290;p41"/>
          <p:cNvSpPr txBox="1"/>
          <p:nvPr>
            <p:ph idx="1" type="body"/>
          </p:nvPr>
        </p:nvSpPr>
        <p:spPr>
          <a:xfrm>
            <a:off x="311700" y="1974175"/>
            <a:ext cx="7979700" cy="259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1" name="Google Shape;291;p41"/>
          <p:cNvPicPr preferRelativeResize="0"/>
          <p:nvPr/>
        </p:nvPicPr>
        <p:blipFill>
          <a:blip r:embed="rId3">
            <a:alphaModFix/>
          </a:blip>
          <a:stretch>
            <a:fillRect/>
          </a:stretch>
        </p:blipFill>
        <p:spPr>
          <a:xfrm>
            <a:off x="-10" y="0"/>
            <a:ext cx="7601521"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160025" y="5247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00">
                <a:latin typeface="Times New Roman"/>
                <a:ea typeface="Times New Roman"/>
                <a:cs typeface="Times New Roman"/>
                <a:sym typeface="Times New Roman"/>
              </a:rPr>
              <a:t>OVERVIEW OF FACTS AND DIMENSIONS</a:t>
            </a:r>
            <a:endParaRPr b="1" sz="2800">
              <a:latin typeface="Times New Roman"/>
              <a:ea typeface="Times New Roman"/>
              <a:cs typeface="Times New Roman"/>
              <a:sym typeface="Times New Roman"/>
            </a:endParaRPr>
          </a:p>
        </p:txBody>
      </p:sp>
      <p:sp>
        <p:nvSpPr>
          <p:cNvPr id="98" name="Google Shape;98;p15"/>
          <p:cNvSpPr txBox="1"/>
          <p:nvPr>
            <p:ph idx="1" type="body"/>
          </p:nvPr>
        </p:nvSpPr>
        <p:spPr>
          <a:xfrm>
            <a:off x="311700" y="660275"/>
            <a:ext cx="8520600" cy="3908700"/>
          </a:xfrm>
          <a:prstGeom prst="rect">
            <a:avLst/>
          </a:prstGeom>
        </p:spPr>
        <p:txBody>
          <a:bodyPr anchorCtr="0" anchor="t" bIns="91425" lIns="91425" spcFirstLastPara="1" rIns="91425" wrap="square" tIns="91425">
            <a:normAutofit fontScale="25000"/>
          </a:bodyPr>
          <a:lstStyle/>
          <a:p>
            <a:pPr indent="-341129" lvl="0" marL="457200" rtl="0" algn="l">
              <a:spcBef>
                <a:spcPts val="1200"/>
              </a:spcBef>
              <a:spcAft>
                <a:spcPts val="0"/>
              </a:spcAft>
              <a:buClr>
                <a:srgbClr val="434343"/>
              </a:buClr>
              <a:buSzPct val="100000"/>
              <a:buFont typeface="Times New Roman"/>
              <a:buChar char="●"/>
            </a:pPr>
            <a:r>
              <a:rPr b="1" i="1" lang="en" sz="7088">
                <a:solidFill>
                  <a:srgbClr val="434343"/>
                </a:solidFill>
                <a:latin typeface="Times New Roman"/>
                <a:ea typeface="Times New Roman"/>
                <a:cs typeface="Times New Roman"/>
                <a:sym typeface="Times New Roman"/>
              </a:rPr>
              <a:t>Fact Tables:</a:t>
            </a:r>
            <a:endParaRPr b="1" i="1" sz="7088">
              <a:solidFill>
                <a:srgbClr val="434343"/>
              </a:solidFill>
              <a:latin typeface="Times New Roman"/>
              <a:ea typeface="Times New Roman"/>
              <a:cs typeface="Times New Roman"/>
              <a:sym typeface="Times New Roman"/>
            </a:endParaRPr>
          </a:p>
          <a:p>
            <a:pPr indent="-341129" lvl="1" marL="914400" rtl="0" algn="l">
              <a:spcBef>
                <a:spcPts val="0"/>
              </a:spcBef>
              <a:spcAft>
                <a:spcPts val="0"/>
              </a:spcAft>
              <a:buClr>
                <a:srgbClr val="434343"/>
              </a:buClr>
              <a:buSzPct val="100000"/>
              <a:buFont typeface="Times New Roman"/>
              <a:buAutoNum type="arabicPeriod"/>
            </a:pPr>
            <a:r>
              <a:rPr b="1" lang="en" sz="7088">
                <a:solidFill>
                  <a:srgbClr val="434343"/>
                </a:solidFill>
                <a:latin typeface="Times New Roman"/>
                <a:ea typeface="Times New Roman"/>
                <a:cs typeface="Times New Roman"/>
                <a:sym typeface="Times New Roman"/>
              </a:rPr>
              <a:t>Production Fact: Tracks crop production data, including volume, price, and total sales.</a:t>
            </a:r>
            <a:endParaRPr b="1" sz="7088">
              <a:solidFill>
                <a:srgbClr val="434343"/>
              </a:solidFill>
              <a:latin typeface="Times New Roman"/>
              <a:ea typeface="Times New Roman"/>
              <a:cs typeface="Times New Roman"/>
              <a:sym typeface="Times New Roman"/>
            </a:endParaRPr>
          </a:p>
          <a:p>
            <a:pPr indent="-341129" lvl="1" marL="914400" rtl="0" algn="l">
              <a:spcBef>
                <a:spcPts val="0"/>
              </a:spcBef>
              <a:spcAft>
                <a:spcPts val="0"/>
              </a:spcAft>
              <a:buClr>
                <a:srgbClr val="434343"/>
              </a:buClr>
              <a:buSzPct val="100000"/>
              <a:buFont typeface="Times New Roman"/>
              <a:buAutoNum type="arabicPeriod"/>
            </a:pPr>
            <a:r>
              <a:rPr b="1" lang="en" sz="7088">
                <a:solidFill>
                  <a:srgbClr val="434343"/>
                </a:solidFill>
                <a:latin typeface="Times New Roman"/>
                <a:ea typeface="Times New Roman"/>
                <a:cs typeface="Times New Roman"/>
                <a:sym typeface="Times New Roman"/>
              </a:rPr>
              <a:t>Input Usage Fact: Records resource usage, costs, and application methods for crops.</a:t>
            </a:r>
            <a:endParaRPr b="1" sz="7088">
              <a:solidFill>
                <a:srgbClr val="434343"/>
              </a:solidFill>
              <a:latin typeface="Times New Roman"/>
              <a:ea typeface="Times New Roman"/>
              <a:cs typeface="Times New Roman"/>
              <a:sym typeface="Times New Roman"/>
            </a:endParaRPr>
          </a:p>
          <a:p>
            <a:pPr indent="-341129" lvl="1" marL="914400" rtl="0" algn="l">
              <a:spcBef>
                <a:spcPts val="0"/>
              </a:spcBef>
              <a:spcAft>
                <a:spcPts val="0"/>
              </a:spcAft>
              <a:buClr>
                <a:srgbClr val="434343"/>
              </a:buClr>
              <a:buSzPct val="100000"/>
              <a:buFont typeface="Times New Roman"/>
              <a:buAutoNum type="arabicPeriod"/>
            </a:pPr>
            <a:r>
              <a:rPr b="1" lang="en" sz="7088">
                <a:solidFill>
                  <a:srgbClr val="434343"/>
                </a:solidFill>
                <a:latin typeface="Times New Roman"/>
                <a:ea typeface="Times New Roman"/>
                <a:cs typeface="Times New Roman"/>
                <a:sym typeface="Times New Roman"/>
              </a:rPr>
              <a:t>Weather Fact: Captures weather-related data (temperature, rainfall, humidity) and its impact on agriculture.</a:t>
            </a:r>
            <a:endParaRPr b="1" sz="7088">
              <a:solidFill>
                <a:srgbClr val="434343"/>
              </a:solidFill>
              <a:latin typeface="Times New Roman"/>
              <a:ea typeface="Times New Roman"/>
              <a:cs typeface="Times New Roman"/>
              <a:sym typeface="Times New Roman"/>
            </a:endParaRPr>
          </a:p>
          <a:p>
            <a:pPr indent="-341129" lvl="0" marL="457200" rtl="0" algn="l">
              <a:spcBef>
                <a:spcPts val="0"/>
              </a:spcBef>
              <a:spcAft>
                <a:spcPts val="0"/>
              </a:spcAft>
              <a:buClr>
                <a:srgbClr val="434343"/>
              </a:buClr>
              <a:buSzPct val="100000"/>
              <a:buFont typeface="Times New Roman"/>
              <a:buChar char="●"/>
            </a:pPr>
            <a:r>
              <a:rPr b="1" i="1" lang="en" sz="7088">
                <a:solidFill>
                  <a:srgbClr val="434343"/>
                </a:solidFill>
                <a:latin typeface="Times New Roman"/>
                <a:ea typeface="Times New Roman"/>
                <a:cs typeface="Times New Roman"/>
                <a:sym typeface="Times New Roman"/>
              </a:rPr>
              <a:t>Dimension Tables:</a:t>
            </a:r>
            <a:endParaRPr b="1" i="1" sz="7088">
              <a:solidFill>
                <a:srgbClr val="434343"/>
              </a:solidFill>
              <a:latin typeface="Times New Roman"/>
              <a:ea typeface="Times New Roman"/>
              <a:cs typeface="Times New Roman"/>
              <a:sym typeface="Times New Roman"/>
            </a:endParaRPr>
          </a:p>
          <a:p>
            <a:pPr indent="0" lvl="0" marL="457200" rtl="0" algn="l">
              <a:spcBef>
                <a:spcPts val="1200"/>
              </a:spcBef>
              <a:spcAft>
                <a:spcPts val="0"/>
              </a:spcAft>
              <a:buNone/>
            </a:pPr>
            <a:r>
              <a:t/>
            </a:r>
            <a:endParaRPr sz="5300">
              <a:solidFill>
                <a:srgbClr val="000000"/>
              </a:solidFill>
              <a:latin typeface="Times New Roman"/>
              <a:ea typeface="Times New Roman"/>
              <a:cs typeface="Times New Roman"/>
              <a:sym typeface="Times New Roman"/>
            </a:endParaRPr>
          </a:p>
          <a:p>
            <a:pPr indent="0" lvl="0" marL="914400" rtl="0" algn="l">
              <a:spcBef>
                <a:spcPts val="1200"/>
              </a:spcBef>
              <a:spcAft>
                <a:spcPts val="0"/>
              </a:spcAft>
              <a:buNone/>
            </a:pPr>
            <a:r>
              <a:t/>
            </a:r>
            <a:endParaRPr sz="5300">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graphicFrame>
        <p:nvGraphicFramePr>
          <p:cNvPr id="99" name="Google Shape;99;p15"/>
          <p:cNvGraphicFramePr/>
          <p:nvPr/>
        </p:nvGraphicFramePr>
        <p:xfrm>
          <a:off x="573325" y="3382650"/>
          <a:ext cx="3000000" cy="3000000"/>
        </p:xfrm>
        <a:graphic>
          <a:graphicData uri="http://schemas.openxmlformats.org/drawingml/2006/table">
            <a:tbl>
              <a:tblPr>
                <a:noFill/>
                <a:tableStyleId>{201C73D0-CB75-45E9-BCEC-E7B1DEAB64B8}</a:tableStyleId>
              </a:tblPr>
              <a:tblGrid>
                <a:gridCol w="2080750"/>
                <a:gridCol w="2080750"/>
                <a:gridCol w="2080750"/>
              </a:tblGrid>
              <a:tr h="393950">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Crop Dimension</a:t>
                      </a:r>
                      <a:endParaRPr sz="18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Farmer Dimension</a:t>
                      </a:r>
                      <a:endParaRPr sz="18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Seller Dimension</a:t>
                      </a:r>
                      <a:endParaRPr sz="1800">
                        <a:latin typeface="Times New Roman"/>
                        <a:ea typeface="Times New Roman"/>
                        <a:cs typeface="Times New Roman"/>
                        <a:sym typeface="Times New Roman"/>
                      </a:endParaRPr>
                    </a:p>
                  </a:txBody>
                  <a:tcPr marT="91425" marB="91425" marR="91425" marL="91425"/>
                </a:tc>
              </a:tr>
              <a:tr h="630350">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Buyer Dimension</a:t>
                      </a:r>
                      <a:endParaRPr sz="18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Location Dimension</a:t>
                      </a:r>
                      <a:endParaRPr sz="18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Field Dimension</a:t>
                      </a:r>
                      <a:endParaRPr sz="1800">
                        <a:latin typeface="Times New Roman"/>
                        <a:ea typeface="Times New Roman"/>
                        <a:cs typeface="Times New Roman"/>
                        <a:sym typeface="Times New Roman"/>
                      </a:endParaRPr>
                    </a:p>
                  </a:txBody>
                  <a:tcPr marT="91425" marB="91425" marR="91425" marL="91425"/>
                </a:tc>
              </a:tr>
              <a:tr h="393950">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Staff Dimension</a:t>
                      </a:r>
                      <a:endParaRPr sz="18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Facility Dimension</a:t>
                      </a:r>
                      <a:endParaRPr sz="18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800">
                          <a:latin typeface="Times New Roman"/>
                          <a:ea typeface="Times New Roman"/>
                          <a:cs typeface="Times New Roman"/>
                          <a:sym typeface="Times New Roman"/>
                        </a:rPr>
                        <a:t>Date Dimension</a:t>
                      </a:r>
                      <a:endParaRPr sz="1800">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2"/>
          <p:cNvSpPr txBox="1"/>
          <p:nvPr>
            <p:ph type="title"/>
          </p:nvPr>
        </p:nvSpPr>
        <p:spPr>
          <a:xfrm>
            <a:off x="5449575" y="410000"/>
            <a:ext cx="33828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a:latin typeface="Times New Roman"/>
                <a:ea typeface="Times New Roman"/>
                <a:cs typeface="Times New Roman"/>
                <a:sym typeface="Times New Roman"/>
              </a:rPr>
              <a:t>#2 Underperforming Locations</a:t>
            </a:r>
            <a:endParaRPr i="1">
              <a:latin typeface="Times New Roman"/>
              <a:ea typeface="Times New Roman"/>
              <a:cs typeface="Times New Roman"/>
              <a:sym typeface="Times New Roman"/>
            </a:endParaRPr>
          </a:p>
        </p:txBody>
      </p:sp>
      <p:sp>
        <p:nvSpPr>
          <p:cNvPr id="297" name="Google Shape;297;p42"/>
          <p:cNvSpPr txBox="1"/>
          <p:nvPr>
            <p:ph idx="1" type="body"/>
          </p:nvPr>
        </p:nvSpPr>
        <p:spPr>
          <a:xfrm>
            <a:off x="311700" y="2773525"/>
            <a:ext cx="7066500" cy="1795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8" name="Google Shape;298;p42"/>
          <p:cNvPicPr preferRelativeResize="0"/>
          <p:nvPr/>
        </p:nvPicPr>
        <p:blipFill rotWithShape="1">
          <a:blip r:embed="rId3">
            <a:alphaModFix/>
          </a:blip>
          <a:srcRect b="0" l="0" r="19575" t="0"/>
          <a:stretch/>
        </p:blipFill>
        <p:spPr>
          <a:xfrm>
            <a:off x="114376" y="0"/>
            <a:ext cx="5183499" cy="51435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3"/>
          <p:cNvSpPr txBox="1"/>
          <p:nvPr>
            <p:ph type="title"/>
          </p:nvPr>
        </p:nvSpPr>
        <p:spPr>
          <a:xfrm>
            <a:off x="5796225" y="410000"/>
            <a:ext cx="3122700" cy="137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a:latin typeface="Times New Roman"/>
                <a:ea typeface="Times New Roman"/>
                <a:cs typeface="Times New Roman"/>
                <a:sym typeface="Times New Roman"/>
              </a:rPr>
              <a:t>#3 </a:t>
            </a:r>
            <a:r>
              <a:rPr i="1" lang="en">
                <a:latin typeface="Times New Roman"/>
                <a:ea typeface="Times New Roman"/>
                <a:cs typeface="Times New Roman"/>
                <a:sym typeface="Times New Roman"/>
              </a:rPr>
              <a:t>Average Yield by Farmer</a:t>
            </a:r>
            <a:endParaRPr i="1">
              <a:latin typeface="Times New Roman"/>
              <a:ea typeface="Times New Roman"/>
              <a:cs typeface="Times New Roman"/>
              <a:sym typeface="Times New Roman"/>
            </a:endParaRPr>
          </a:p>
        </p:txBody>
      </p:sp>
      <p:sp>
        <p:nvSpPr>
          <p:cNvPr id="304" name="Google Shape;304;p4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05" name="Google Shape;305;p43"/>
          <p:cNvPicPr preferRelativeResize="0"/>
          <p:nvPr/>
        </p:nvPicPr>
        <p:blipFill>
          <a:blip r:embed="rId3">
            <a:alphaModFix/>
          </a:blip>
          <a:stretch>
            <a:fillRect/>
          </a:stretch>
        </p:blipFill>
        <p:spPr>
          <a:xfrm>
            <a:off x="131063" y="0"/>
            <a:ext cx="4699873" cy="5143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CONCLUSION</a:t>
            </a:r>
            <a:endParaRPr b="1">
              <a:latin typeface="Times New Roman"/>
              <a:ea typeface="Times New Roman"/>
              <a:cs typeface="Times New Roman"/>
              <a:sym typeface="Times New Roman"/>
            </a:endParaRPr>
          </a:p>
        </p:txBody>
      </p:sp>
      <p:sp>
        <p:nvSpPr>
          <p:cNvPr id="311" name="Google Shape;311;p4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Times New Roman"/>
              <a:buChar char="●"/>
            </a:pPr>
            <a:r>
              <a:rPr lang="en">
                <a:latin typeface="Times New Roman"/>
                <a:ea typeface="Times New Roman"/>
                <a:cs typeface="Times New Roman"/>
                <a:sym typeface="Times New Roman"/>
              </a:rPr>
              <a:t>To conclude</a:t>
            </a:r>
            <a:r>
              <a:rPr lang="en">
                <a:latin typeface="Times New Roman"/>
                <a:ea typeface="Times New Roman"/>
                <a:cs typeface="Times New Roman"/>
                <a:sym typeface="Times New Roman"/>
              </a:rPr>
              <a:t>, the analysis provides critical insights into various aspects of agricultural performance, including revenue drivers, production trends, resource efficiency, weather impacts, and crop yield.</a:t>
            </a:r>
            <a:endParaRPr>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a:latin typeface="Times New Roman"/>
                <a:ea typeface="Times New Roman"/>
                <a:cs typeface="Times New Roman"/>
                <a:sym typeface="Times New Roman"/>
              </a:rPr>
              <a:t>These are all important computations which demonstrates efficiency of our DW model.</a:t>
            </a:r>
            <a:endParaRPr>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a:latin typeface="Times New Roman"/>
                <a:ea typeface="Times New Roman"/>
                <a:cs typeface="Times New Roman"/>
                <a:sym typeface="Times New Roman"/>
              </a:rPr>
              <a:t>Hence, the entire integration will have the ability for better planning, and adaptability to changing conditions, ultimately enhancing productivity and efficiency in the agricultural ecosystem.</a:t>
            </a:r>
            <a:endParaRPr>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5"/>
          <p:cNvSpPr txBox="1"/>
          <p:nvPr>
            <p:ph type="title"/>
          </p:nvPr>
        </p:nvSpPr>
        <p:spPr>
          <a:xfrm>
            <a:off x="311700" y="1174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3900">
                <a:latin typeface="Times New Roman"/>
                <a:ea typeface="Times New Roman"/>
                <a:cs typeface="Times New Roman"/>
                <a:sym typeface="Times New Roman"/>
              </a:rPr>
              <a:t>REFERENCES</a:t>
            </a:r>
            <a:endParaRPr b="1" sz="3900">
              <a:latin typeface="Times New Roman"/>
              <a:ea typeface="Times New Roman"/>
              <a:cs typeface="Times New Roman"/>
              <a:sym typeface="Times New Roman"/>
            </a:endParaRPr>
          </a:p>
        </p:txBody>
      </p:sp>
      <p:sp>
        <p:nvSpPr>
          <p:cNvPr id="317" name="Google Shape;317;p45"/>
          <p:cNvSpPr txBox="1"/>
          <p:nvPr>
            <p:ph idx="1" type="body"/>
          </p:nvPr>
        </p:nvSpPr>
        <p:spPr>
          <a:xfrm>
            <a:off x="160025" y="655675"/>
            <a:ext cx="8520600" cy="3339000"/>
          </a:xfrm>
          <a:prstGeom prst="rect">
            <a:avLst/>
          </a:prstGeom>
          <a:solidFill>
            <a:schemeClr val="lt1"/>
          </a:solidFill>
        </p:spPr>
        <p:txBody>
          <a:bodyPr anchorCtr="0" anchor="t" bIns="91425" lIns="91425" spcFirstLastPara="1" rIns="91425" wrap="square" tIns="91425">
            <a:noAutofit/>
          </a:bodyPr>
          <a:lstStyle/>
          <a:p>
            <a:pPr indent="0" lvl="0" marL="0" rtl="0" algn="just">
              <a:lnSpc>
                <a:spcPct val="95000"/>
              </a:lnSpc>
              <a:spcBef>
                <a:spcPts val="0"/>
              </a:spcBef>
              <a:spcAft>
                <a:spcPts val="0"/>
              </a:spcAft>
              <a:buSzPts val="605"/>
              <a:buNone/>
            </a:pPr>
            <a:r>
              <a:rPr lang="en" sz="1060">
                <a:solidFill>
                  <a:srgbClr val="000000"/>
                </a:solidFill>
                <a:latin typeface="Times New Roman"/>
                <a:ea typeface="Times New Roman"/>
                <a:cs typeface="Times New Roman"/>
                <a:sym typeface="Times New Roman"/>
              </a:rPr>
              <a:t>Singh, A., &amp; Singh, R. (2019). Application of Data Warehousing and Data Mining in Agriculture. International Journal of Computer Applications. This paper provides an overview of how data warehousing and mining can be applied to the agriculture sector to help improve farm productivity and decision-making.</a:t>
            </a:r>
            <a:endParaRPr sz="1060">
              <a:solidFill>
                <a:srgbClr val="000000"/>
              </a:solidFill>
              <a:latin typeface="Times New Roman"/>
              <a:ea typeface="Times New Roman"/>
              <a:cs typeface="Times New Roman"/>
              <a:sym typeface="Times New Roman"/>
            </a:endParaRPr>
          </a:p>
          <a:p>
            <a:pPr indent="0" lvl="0" marL="0" rtl="0" algn="just">
              <a:lnSpc>
                <a:spcPct val="95000"/>
              </a:lnSpc>
              <a:spcBef>
                <a:spcPts val="1200"/>
              </a:spcBef>
              <a:spcAft>
                <a:spcPts val="0"/>
              </a:spcAft>
              <a:buSzPts val="605"/>
              <a:buNone/>
            </a:pPr>
            <a:r>
              <a:rPr lang="en" sz="1060">
                <a:solidFill>
                  <a:srgbClr val="000000"/>
                </a:solidFill>
                <a:latin typeface="Times New Roman"/>
                <a:ea typeface="Times New Roman"/>
                <a:cs typeface="Times New Roman"/>
                <a:sym typeface="Times New Roman"/>
              </a:rPr>
              <a:t>Kaushik, G., &amp; Saini, J. R. (2017). Data Mining Techniques for Agriculture Data Using Decision Tree Algorithms. International Journal of Advanced Research in Computer and Communication Engineering. This article discusses various data mining techniques and how they can be applied to agriculture data to assist in predictive modeling and decision-making.</a:t>
            </a:r>
            <a:endParaRPr sz="1060">
              <a:solidFill>
                <a:srgbClr val="000000"/>
              </a:solidFill>
              <a:latin typeface="Times New Roman"/>
              <a:ea typeface="Times New Roman"/>
              <a:cs typeface="Times New Roman"/>
              <a:sym typeface="Times New Roman"/>
            </a:endParaRPr>
          </a:p>
          <a:p>
            <a:pPr indent="0" lvl="0" marL="0" rtl="0" algn="just">
              <a:lnSpc>
                <a:spcPct val="95000"/>
              </a:lnSpc>
              <a:spcBef>
                <a:spcPts val="1200"/>
              </a:spcBef>
              <a:spcAft>
                <a:spcPts val="0"/>
              </a:spcAft>
              <a:buSzPts val="605"/>
              <a:buNone/>
            </a:pPr>
            <a:r>
              <a:rPr lang="en" sz="1060">
                <a:solidFill>
                  <a:srgbClr val="000000"/>
                </a:solidFill>
                <a:latin typeface="Times New Roman"/>
                <a:ea typeface="Times New Roman"/>
                <a:cs typeface="Times New Roman"/>
                <a:sym typeface="Times New Roman"/>
              </a:rPr>
              <a:t>Data Mining Techniques for Agriculture Data Using Decision Tree Algorithms, Kaushik, G., &amp; Saini, J. R. (2017). Discusses various data mining techniques, particularly decision trees, and their application to agriculture data to assist in predictive modeling and decision-making.</a:t>
            </a:r>
            <a:endParaRPr sz="1060">
              <a:solidFill>
                <a:srgbClr val="000000"/>
              </a:solidFill>
              <a:latin typeface="Times New Roman"/>
              <a:ea typeface="Times New Roman"/>
              <a:cs typeface="Times New Roman"/>
              <a:sym typeface="Times New Roman"/>
            </a:endParaRPr>
          </a:p>
          <a:p>
            <a:pPr indent="0" lvl="0" marL="0" rtl="0" algn="just">
              <a:lnSpc>
                <a:spcPct val="95000"/>
              </a:lnSpc>
              <a:spcBef>
                <a:spcPts val="1200"/>
              </a:spcBef>
              <a:spcAft>
                <a:spcPts val="0"/>
              </a:spcAft>
              <a:buSzPts val="605"/>
              <a:buNone/>
            </a:pPr>
            <a:r>
              <a:rPr lang="en" sz="1060">
                <a:solidFill>
                  <a:srgbClr val="000000"/>
                </a:solidFill>
                <a:latin typeface="Times New Roman"/>
                <a:ea typeface="Times New Roman"/>
                <a:cs typeface="Times New Roman"/>
                <a:sym typeface="Times New Roman"/>
              </a:rPr>
              <a:t>FAO (Food and Agriculture Organization of the United Nations) (2020). Big Data and Artificial Intelligence for Agriculture Innovation</a:t>
            </a:r>
            <a:r>
              <a:rPr b="1" lang="en" sz="1060">
                <a:solidFill>
                  <a:srgbClr val="000000"/>
                </a:solidFill>
                <a:latin typeface="Times New Roman"/>
                <a:ea typeface="Times New Roman"/>
                <a:cs typeface="Times New Roman"/>
                <a:sym typeface="Times New Roman"/>
              </a:rPr>
              <a:t>. </a:t>
            </a:r>
            <a:r>
              <a:rPr lang="en" sz="1060">
                <a:solidFill>
                  <a:srgbClr val="000000"/>
                </a:solidFill>
                <a:latin typeface="Times New Roman"/>
                <a:ea typeface="Times New Roman"/>
                <a:cs typeface="Times New Roman"/>
                <a:sym typeface="Times New Roman"/>
              </a:rPr>
              <a:t>This report provides insights into how big data technologies, including data warehousing, are transforming agricultural practices and supporting sustainable farming.</a:t>
            </a:r>
            <a:endParaRPr sz="1060">
              <a:solidFill>
                <a:srgbClr val="000000"/>
              </a:solidFill>
              <a:latin typeface="Times New Roman"/>
              <a:ea typeface="Times New Roman"/>
              <a:cs typeface="Times New Roman"/>
              <a:sym typeface="Times New Roman"/>
            </a:endParaRPr>
          </a:p>
          <a:p>
            <a:pPr indent="0" lvl="0" marL="0" rtl="0" algn="just">
              <a:lnSpc>
                <a:spcPct val="95000"/>
              </a:lnSpc>
              <a:spcBef>
                <a:spcPts val="1200"/>
              </a:spcBef>
              <a:spcAft>
                <a:spcPts val="0"/>
              </a:spcAft>
              <a:buSzPts val="605"/>
              <a:buNone/>
            </a:pPr>
            <a:r>
              <a:rPr lang="en" sz="1060">
                <a:solidFill>
                  <a:srgbClr val="000000"/>
                </a:solidFill>
                <a:latin typeface="Times New Roman"/>
                <a:ea typeface="Times New Roman"/>
                <a:cs typeface="Times New Roman"/>
                <a:sym typeface="Times New Roman"/>
              </a:rPr>
              <a:t>Design and development of a data warehouse framework for Highland Vegetable Crops in Benguet.</a:t>
            </a:r>
            <a:r>
              <a:rPr b="1" lang="en" sz="1060">
                <a:solidFill>
                  <a:srgbClr val="000000"/>
                </a:solidFill>
                <a:latin typeface="Times New Roman"/>
                <a:ea typeface="Times New Roman"/>
                <a:cs typeface="Times New Roman"/>
                <a:sym typeface="Times New Roman"/>
              </a:rPr>
              <a:t> </a:t>
            </a:r>
            <a:r>
              <a:rPr lang="en" sz="1060">
                <a:solidFill>
                  <a:srgbClr val="000000"/>
                </a:solidFill>
                <a:latin typeface="Times New Roman"/>
                <a:ea typeface="Times New Roman"/>
                <a:cs typeface="Times New Roman"/>
                <a:sym typeface="Times New Roman"/>
              </a:rPr>
              <a:t>Quitaleg, A. R., &amp; Ortiz, M. G. (2020). This study details the development of a data warehouse framework designed to manage data for highland vegetable crops, focusing on enhancing decision-making and operational efficiency.</a:t>
            </a:r>
            <a:endParaRPr sz="1060">
              <a:solidFill>
                <a:srgbClr val="000000"/>
              </a:solidFill>
              <a:latin typeface="Times New Roman"/>
              <a:ea typeface="Times New Roman"/>
              <a:cs typeface="Times New Roman"/>
              <a:sym typeface="Times New Roman"/>
            </a:endParaRPr>
          </a:p>
          <a:p>
            <a:pPr indent="0" lvl="0" marL="0" rtl="0" algn="just">
              <a:lnSpc>
                <a:spcPct val="95000"/>
              </a:lnSpc>
              <a:spcBef>
                <a:spcPts val="1200"/>
              </a:spcBef>
              <a:spcAft>
                <a:spcPts val="0"/>
              </a:spcAft>
              <a:buSzPts val="605"/>
              <a:buNone/>
            </a:pPr>
            <a:r>
              <a:rPr lang="en" sz="1060">
                <a:solidFill>
                  <a:srgbClr val="000000"/>
                </a:solidFill>
                <a:latin typeface="Times New Roman"/>
                <a:ea typeface="Times New Roman"/>
                <a:cs typeface="Times New Roman"/>
                <a:sym typeface="Times New Roman"/>
              </a:rPr>
              <a:t>Ngo, V. M., Le-Khac, N.-A., &amp; Kechadi, M.-T. (2019). Designing and implementing data warehouse for Agricultural Big Data. </a:t>
            </a:r>
            <a:r>
              <a:rPr i="1" lang="en" sz="1060">
                <a:solidFill>
                  <a:srgbClr val="000000"/>
                </a:solidFill>
                <a:latin typeface="Times New Roman"/>
                <a:ea typeface="Times New Roman"/>
                <a:cs typeface="Times New Roman"/>
                <a:sym typeface="Times New Roman"/>
              </a:rPr>
              <a:t>Lecture Notes in Computer Science</a:t>
            </a:r>
            <a:r>
              <a:rPr lang="en" sz="1060">
                <a:solidFill>
                  <a:srgbClr val="000000"/>
                </a:solidFill>
                <a:latin typeface="Times New Roman"/>
                <a:ea typeface="Times New Roman"/>
                <a:cs typeface="Times New Roman"/>
                <a:sym typeface="Times New Roman"/>
              </a:rPr>
              <a:t>, 1–17. https://doi.org/10.1007/978-3-030-23551-2_1 </a:t>
            </a:r>
            <a:endParaRPr sz="1060">
              <a:solidFill>
                <a:srgbClr val="000000"/>
              </a:solidFill>
              <a:latin typeface="Times New Roman"/>
              <a:ea typeface="Times New Roman"/>
              <a:cs typeface="Times New Roman"/>
              <a:sym typeface="Times New Roman"/>
            </a:endParaRPr>
          </a:p>
          <a:p>
            <a:pPr indent="0" lvl="0" marL="0" rtl="0" algn="just">
              <a:lnSpc>
                <a:spcPct val="95000"/>
              </a:lnSpc>
              <a:spcBef>
                <a:spcPts val="1200"/>
              </a:spcBef>
              <a:spcAft>
                <a:spcPts val="1200"/>
              </a:spcAft>
              <a:buSzPts val="605"/>
              <a:buNone/>
            </a:pPr>
            <a:r>
              <a:rPr lang="en" sz="1060">
                <a:solidFill>
                  <a:srgbClr val="333333"/>
                </a:solidFill>
                <a:latin typeface="Times New Roman"/>
                <a:ea typeface="Times New Roman"/>
                <a:cs typeface="Times New Roman"/>
                <a:sym typeface="Times New Roman"/>
              </a:rPr>
              <a:t>Othmane Friha, Mohamed Amine Ferrag, Lei Shu, Leandros Maglaras, and Xiaochan Wang, "Internet of Things for the Future of Smart Agriculture: A Comprehensive Survey of Emerging Technologies," </a:t>
            </a:r>
            <a:r>
              <a:rPr i="1" lang="en" sz="1060">
                <a:solidFill>
                  <a:srgbClr val="333333"/>
                </a:solidFill>
                <a:latin typeface="Times New Roman"/>
                <a:ea typeface="Times New Roman"/>
                <a:cs typeface="Times New Roman"/>
                <a:sym typeface="Times New Roman"/>
              </a:rPr>
              <a:t>IEEE/CAA J. Autom. Sinica,</a:t>
            </a:r>
            <a:r>
              <a:rPr lang="en" sz="1060">
                <a:solidFill>
                  <a:srgbClr val="333333"/>
                </a:solidFill>
                <a:latin typeface="Times New Roman"/>
                <a:ea typeface="Times New Roman"/>
                <a:cs typeface="Times New Roman"/>
                <a:sym typeface="Times New Roman"/>
              </a:rPr>
              <a:t> vol. 8, no. 4, pp. 718-752, Apr. 2021. doi: 10.1109/JAS.2021.1003925</a:t>
            </a:r>
            <a:endParaRPr sz="1390">
              <a:latin typeface="Times New Roman"/>
              <a:ea typeface="Times New Roman"/>
              <a:cs typeface="Times New Roman"/>
              <a:sym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6"/>
          <p:cNvSpPr txBox="1"/>
          <p:nvPr>
            <p:ph type="ctrTitle"/>
          </p:nvPr>
        </p:nvSpPr>
        <p:spPr>
          <a:xfrm>
            <a:off x="2060625" y="308851"/>
            <a:ext cx="5361300" cy="52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t/>
            </a:r>
            <a:endParaRPr sz="2820"/>
          </a:p>
          <a:p>
            <a:pPr indent="0" lvl="0" marL="0" rtl="0" algn="l">
              <a:spcBef>
                <a:spcPts val="0"/>
              </a:spcBef>
              <a:spcAft>
                <a:spcPts val="0"/>
              </a:spcAft>
              <a:buSzPts val="990"/>
              <a:buNone/>
            </a:pPr>
            <a:r>
              <a:t/>
            </a:r>
            <a:endParaRPr sz="2820"/>
          </a:p>
        </p:txBody>
      </p:sp>
      <p:sp>
        <p:nvSpPr>
          <p:cNvPr id="323" name="Google Shape;323;p46"/>
          <p:cNvSpPr txBox="1"/>
          <p:nvPr>
            <p:ph idx="1" type="subTitle"/>
          </p:nvPr>
        </p:nvSpPr>
        <p:spPr>
          <a:xfrm>
            <a:off x="2307650" y="1148375"/>
            <a:ext cx="6783300" cy="2973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400"/>
          </a:p>
          <a:p>
            <a:pPr indent="0" lvl="0" marL="0" rtl="0" algn="l">
              <a:spcBef>
                <a:spcPts val="0"/>
              </a:spcBef>
              <a:spcAft>
                <a:spcPts val="0"/>
              </a:spcAft>
              <a:buNone/>
            </a:pPr>
            <a:r>
              <a:t/>
            </a:r>
            <a:endParaRPr b="1" i="1" sz="4200"/>
          </a:p>
          <a:p>
            <a:pPr indent="0" lvl="0" marL="0" rtl="0" algn="l">
              <a:spcBef>
                <a:spcPts val="0"/>
              </a:spcBef>
              <a:spcAft>
                <a:spcPts val="0"/>
              </a:spcAft>
              <a:buNone/>
            </a:pPr>
            <a:r>
              <a:rPr b="1" i="1" lang="en" sz="4200">
                <a:latin typeface="Times New Roman"/>
                <a:ea typeface="Times New Roman"/>
                <a:cs typeface="Times New Roman"/>
                <a:sym typeface="Times New Roman"/>
              </a:rPr>
              <a:t>THANK YOU</a:t>
            </a:r>
            <a:endParaRPr b="1" i="1" sz="42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graphicFrame>
        <p:nvGraphicFramePr>
          <p:cNvPr id="104" name="Google Shape;104;p16"/>
          <p:cNvGraphicFramePr/>
          <p:nvPr/>
        </p:nvGraphicFramePr>
        <p:xfrm>
          <a:off x="108525" y="481625"/>
          <a:ext cx="3000000" cy="3000000"/>
        </p:xfrm>
        <a:graphic>
          <a:graphicData uri="http://schemas.openxmlformats.org/drawingml/2006/table">
            <a:tbl>
              <a:tblPr>
                <a:noFill/>
                <a:tableStyleId>{DDBCCF9B-05D8-494D-BFD6-31CCF1879C96}</a:tableStyleId>
              </a:tblPr>
              <a:tblGrid>
                <a:gridCol w="2139450"/>
                <a:gridCol w="1525300"/>
                <a:gridCol w="653725"/>
                <a:gridCol w="3882675"/>
              </a:tblGrid>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Attribute</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Type</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Key</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Description</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production_fact_ID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INT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(PK)</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Unique identifier for each production record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date_ID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INT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(FK)</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Links to the date dimension</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crop_ID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INT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(FK)</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Links to the crop dimension</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farmer_ID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INT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(FK)</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Links to the farmer dimension</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field_ID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INT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(FK)</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Links to the field dimension</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seller_ID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INT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(FK)</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Links to the seller dimension</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buyer_ID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INT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(FK)</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Links to the buyer dimension</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staff_ID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INT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(FK)</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Links to the staff dimension</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39575">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facility_ID</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INT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(FK)</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Links to the facility dimension</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47100">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volume</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DOUBLE</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Amount of crop produced (e.g., tons, kg)</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47100">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price</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DOUBLE</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Selling price per unit of crop</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r h="347100">
                <a:tc>
                  <a:txBody>
                    <a:bodyPr/>
                    <a:lstStyle/>
                    <a:p>
                      <a:pPr indent="0" lvl="0" marL="0" rtl="0" algn="l">
                        <a:lnSpc>
                          <a:spcPct val="115000"/>
                        </a:lnSpc>
                        <a:spcBef>
                          <a:spcPts val="0"/>
                        </a:spcBef>
                        <a:spcAft>
                          <a:spcPts val="0"/>
                        </a:spcAft>
                        <a:buNone/>
                      </a:pPr>
                      <a:r>
                        <a:rPr b="1" lang="en" sz="1500">
                          <a:latin typeface="Times New Roman"/>
                          <a:ea typeface="Times New Roman"/>
                          <a:cs typeface="Times New Roman"/>
                          <a:sym typeface="Times New Roman"/>
                        </a:rPr>
                        <a:t>total_sales</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DOUBLE</a:t>
                      </a:r>
                      <a:endParaRPr sz="15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Total sales value (Volume × Price per Unit)</a:t>
                      </a:r>
                      <a:endParaRPr sz="1800">
                        <a:latin typeface="Times New Roman"/>
                        <a:ea typeface="Times New Roman"/>
                        <a:cs typeface="Times New Roman"/>
                        <a:sym typeface="Times New Roman"/>
                      </a:endParaRPr>
                    </a:p>
                  </a:txBody>
                  <a:tcPr marT="12700" marB="63500" marR="12700" marL="12700" anchor="b">
                    <a:lnL cap="flat" cmpd="sng" w="28575">
                      <a:solidFill>
                        <a:srgbClr val="999999"/>
                      </a:solidFill>
                      <a:prstDash val="solid"/>
                      <a:round/>
                      <a:headEnd len="sm" w="sm" type="none"/>
                      <a:tailEnd len="sm" w="sm" type="none"/>
                    </a:lnL>
                    <a:lnR cap="flat" cmpd="sng" w="28575">
                      <a:solidFill>
                        <a:srgbClr val="999999"/>
                      </a:solidFill>
                      <a:prstDash val="solid"/>
                      <a:round/>
                      <a:headEnd len="sm" w="sm" type="none"/>
                      <a:tailEnd len="sm" w="sm" type="none"/>
                    </a:lnR>
                    <a:lnT cap="flat" cmpd="sng" w="28575">
                      <a:solidFill>
                        <a:srgbClr val="999999"/>
                      </a:solidFill>
                      <a:prstDash val="solid"/>
                      <a:round/>
                      <a:headEnd len="sm" w="sm" type="none"/>
                      <a:tailEnd len="sm" w="sm" type="none"/>
                    </a:lnT>
                    <a:lnB cap="flat" cmpd="sng" w="28575">
                      <a:solidFill>
                        <a:srgbClr val="999999"/>
                      </a:solidFill>
                      <a:prstDash val="solid"/>
                      <a:round/>
                      <a:headEnd len="sm" w="sm" type="none"/>
                      <a:tailEnd len="sm" w="sm" type="none"/>
                    </a:lnB>
                    <a:solidFill>
                      <a:srgbClr val="FFFFFF"/>
                    </a:solidFill>
                  </a:tcPr>
                </a:tc>
              </a:tr>
            </a:tbl>
          </a:graphicData>
        </a:graphic>
      </p:graphicFrame>
      <p:sp>
        <p:nvSpPr>
          <p:cNvPr id="105" name="Google Shape;105;p16"/>
          <p:cNvSpPr txBox="1"/>
          <p:nvPr>
            <p:ph type="title"/>
          </p:nvPr>
        </p:nvSpPr>
        <p:spPr>
          <a:xfrm>
            <a:off x="398375" y="0"/>
            <a:ext cx="7911300" cy="3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100">
                <a:latin typeface="Times New Roman"/>
                <a:ea typeface="Times New Roman"/>
                <a:cs typeface="Times New Roman"/>
                <a:sym typeface="Times New Roman"/>
              </a:rPr>
              <a:t>PRODUCTION_FACT TABLE</a:t>
            </a:r>
            <a:endParaRPr b="1" sz="2100">
              <a:latin typeface="Times New Roman"/>
              <a:ea typeface="Times New Roman"/>
              <a:cs typeface="Times New Roman"/>
              <a:sym typeface="Times New Roman"/>
            </a:endParaRPr>
          </a:p>
          <a:p>
            <a:pPr indent="0" lvl="0" marL="0" rtl="0" algn="l">
              <a:spcBef>
                <a:spcPts val="0"/>
              </a:spcBef>
              <a:spcAft>
                <a:spcPts val="0"/>
              </a:spcAft>
              <a:buSzPts val="990"/>
              <a:buNone/>
            </a:pPr>
            <a:r>
              <a:t/>
            </a:r>
            <a:endParaRPr sz="2900"/>
          </a:p>
          <a:p>
            <a:pPr indent="0" lvl="0" marL="0" rtl="0" algn="l">
              <a:spcBef>
                <a:spcPts val="0"/>
              </a:spcBef>
              <a:spcAft>
                <a:spcPts val="0"/>
              </a:spcAft>
              <a:buSzPts val="990"/>
              <a:buNone/>
            </a:pPr>
            <a:r>
              <a:t/>
            </a:r>
            <a:endParaRPr sz="2900"/>
          </a:p>
        </p:txBody>
      </p:sp>
      <p:sp>
        <p:nvSpPr>
          <p:cNvPr id="106" name="Google Shape;106;p16"/>
          <p:cNvSpPr txBox="1"/>
          <p:nvPr>
            <p:ph idx="1" type="body"/>
          </p:nvPr>
        </p:nvSpPr>
        <p:spPr>
          <a:xfrm>
            <a:off x="311700" y="3087725"/>
            <a:ext cx="8520600" cy="148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graphicFrame>
        <p:nvGraphicFramePr>
          <p:cNvPr id="111" name="Google Shape;111;p17"/>
          <p:cNvGraphicFramePr/>
          <p:nvPr/>
        </p:nvGraphicFramePr>
        <p:xfrm>
          <a:off x="671700" y="508125"/>
          <a:ext cx="3000000" cy="3000000"/>
        </p:xfrm>
        <a:graphic>
          <a:graphicData uri="http://schemas.openxmlformats.org/drawingml/2006/table">
            <a:tbl>
              <a:tblPr>
                <a:noFill/>
                <a:tableStyleId>{DDBCCF9B-05D8-494D-BFD6-31CCF1879C96}</a:tableStyleId>
              </a:tblPr>
              <a:tblGrid>
                <a:gridCol w="1663850"/>
                <a:gridCol w="1038375"/>
                <a:gridCol w="749925"/>
                <a:gridCol w="3903475"/>
              </a:tblGrid>
              <a:tr h="356275">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Attribute</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Type</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Key</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Description</a:t>
                      </a:r>
                      <a:endParaRPr sz="2000">
                        <a:latin typeface="Times New Roman"/>
                        <a:ea typeface="Times New Roman"/>
                        <a:cs typeface="Times New Roman"/>
                        <a:sym typeface="Times New Roman"/>
                      </a:endParaRPr>
                    </a:p>
                  </a:txBody>
                  <a:tcPr marT="12700" marB="63500" marR="12700" marL="12700" anchor="b">
                    <a:solidFill>
                      <a:srgbClr val="FFFFFF"/>
                    </a:solidFill>
                  </a:tcPr>
                </a:tc>
              </a:tr>
              <a:tr h="514600">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weather_fact_ID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INT</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(PK)</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Unique identifier for each weather record</a:t>
                      </a:r>
                      <a:endParaRPr sz="2000">
                        <a:latin typeface="Times New Roman"/>
                        <a:ea typeface="Times New Roman"/>
                        <a:cs typeface="Times New Roman"/>
                        <a:sym typeface="Times New Roman"/>
                      </a:endParaRPr>
                    </a:p>
                  </a:txBody>
                  <a:tcPr marT="12700" marB="63500" marR="12700" marL="12700" anchor="b">
                    <a:solidFill>
                      <a:srgbClr val="FFFFFF"/>
                    </a:solidFill>
                  </a:tcPr>
                </a:tc>
              </a:tr>
              <a:tr h="356275">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date_ID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INT</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(FK)</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Links to the Date dimension</a:t>
                      </a:r>
                      <a:endParaRPr sz="2000">
                        <a:latin typeface="Times New Roman"/>
                        <a:ea typeface="Times New Roman"/>
                        <a:cs typeface="Times New Roman"/>
                        <a:sym typeface="Times New Roman"/>
                      </a:endParaRPr>
                    </a:p>
                  </a:txBody>
                  <a:tcPr marT="12700" marB="63500" marR="12700" marL="12700" anchor="b">
                    <a:solidFill>
                      <a:srgbClr val="FFFFFF"/>
                    </a:solidFill>
                  </a:tcPr>
                </a:tc>
              </a:tr>
              <a:tr h="514600">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location_ID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INT</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(FK)</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Links to the Location dimension</a:t>
                      </a:r>
                      <a:endParaRPr sz="2000">
                        <a:latin typeface="Times New Roman"/>
                        <a:ea typeface="Times New Roman"/>
                        <a:cs typeface="Times New Roman"/>
                        <a:sym typeface="Times New Roman"/>
                      </a:endParaRPr>
                    </a:p>
                  </a:txBody>
                  <a:tcPr marT="12700" marB="63500" marR="12700" marL="12700" anchor="b">
                    <a:solidFill>
                      <a:srgbClr val="FFFFFF"/>
                    </a:solidFill>
                  </a:tcPr>
                </a:tc>
              </a:tr>
              <a:tr h="514600">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temperature</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DECIMAL</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Average temperature for the day</a:t>
                      </a:r>
                      <a:endParaRPr sz="2000">
                        <a:latin typeface="Times New Roman"/>
                        <a:ea typeface="Times New Roman"/>
                        <a:cs typeface="Times New Roman"/>
                        <a:sym typeface="Times New Roman"/>
                      </a:endParaRPr>
                    </a:p>
                  </a:txBody>
                  <a:tcPr marT="12700" marB="63500" marR="12700" marL="12700" anchor="b">
                    <a:solidFill>
                      <a:srgbClr val="FFFFFF"/>
                    </a:solidFill>
                  </a:tcPr>
                </a:tc>
              </a:tr>
              <a:tr h="514600">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rainfall</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DECIMAL</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Amount of rainfall (mm)</a:t>
                      </a:r>
                      <a:endParaRPr sz="2000">
                        <a:latin typeface="Times New Roman"/>
                        <a:ea typeface="Times New Roman"/>
                        <a:cs typeface="Times New Roman"/>
                        <a:sym typeface="Times New Roman"/>
                      </a:endParaRPr>
                    </a:p>
                  </a:txBody>
                  <a:tcPr marT="12700" marB="63500" marR="12700" marL="12700" anchor="b">
                    <a:solidFill>
                      <a:srgbClr val="FFFFFF"/>
                    </a:solidFill>
                  </a:tcPr>
                </a:tc>
              </a:tr>
              <a:tr h="514600">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wind_speed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DECIMAL</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Wind speed (km/h)</a:t>
                      </a:r>
                      <a:endParaRPr sz="2000">
                        <a:latin typeface="Times New Roman"/>
                        <a:ea typeface="Times New Roman"/>
                        <a:cs typeface="Times New Roman"/>
                        <a:sym typeface="Times New Roman"/>
                      </a:endParaRPr>
                    </a:p>
                  </a:txBody>
                  <a:tcPr marT="12700" marB="63500" marR="12700" marL="12700" anchor="b">
                    <a:solidFill>
                      <a:srgbClr val="FFFFFF"/>
                    </a:solidFill>
                  </a:tcPr>
                </a:tc>
              </a:tr>
              <a:tr h="514600">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humidity</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DECIMAL</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Average humidity (%)</a:t>
                      </a:r>
                      <a:endParaRPr sz="2000">
                        <a:latin typeface="Times New Roman"/>
                        <a:ea typeface="Times New Roman"/>
                        <a:cs typeface="Times New Roman"/>
                        <a:sym typeface="Times New Roman"/>
                      </a:endParaRPr>
                    </a:p>
                  </a:txBody>
                  <a:tcPr marT="12700" marB="63500" marR="12700" marL="12700" anchor="b">
                    <a:solidFill>
                      <a:srgbClr val="FFFFFF"/>
                    </a:solidFill>
                  </a:tcPr>
                </a:tc>
              </a:tr>
              <a:tr h="514600">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soil_moisture</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DECIMAL</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Soil moisture level (percentage)</a:t>
                      </a:r>
                      <a:endParaRPr sz="2000">
                        <a:latin typeface="Times New Roman"/>
                        <a:ea typeface="Times New Roman"/>
                        <a:cs typeface="Times New Roman"/>
                        <a:sym typeface="Times New Roman"/>
                      </a:endParaRPr>
                    </a:p>
                  </a:txBody>
                  <a:tcPr marT="12700" marB="63500" marR="12700" marL="12700" anchor="b">
                    <a:solidFill>
                      <a:srgbClr val="FFFFFF"/>
                    </a:solidFill>
                  </a:tcPr>
                </a:tc>
              </a:tr>
            </a:tbl>
          </a:graphicData>
        </a:graphic>
      </p:graphicFrame>
      <p:sp>
        <p:nvSpPr>
          <p:cNvPr id="112" name="Google Shape;112;p17"/>
          <p:cNvSpPr txBox="1"/>
          <p:nvPr>
            <p:ph type="title"/>
          </p:nvPr>
        </p:nvSpPr>
        <p:spPr>
          <a:xfrm>
            <a:off x="311700" y="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WEATHER_FACT TABLE</a:t>
            </a:r>
            <a:endParaRPr b="1">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13" name="Google Shape;113;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graphicFrame>
        <p:nvGraphicFramePr>
          <p:cNvPr id="118" name="Google Shape;118;p18"/>
          <p:cNvGraphicFramePr/>
          <p:nvPr/>
        </p:nvGraphicFramePr>
        <p:xfrm>
          <a:off x="-12" y="543550"/>
          <a:ext cx="3000000" cy="3000000"/>
        </p:xfrm>
        <a:graphic>
          <a:graphicData uri="http://schemas.openxmlformats.org/drawingml/2006/table">
            <a:tbl>
              <a:tblPr>
                <a:noFill/>
                <a:tableStyleId>{DDBCCF9B-05D8-494D-BFD6-31CCF1879C96}</a:tableStyleId>
              </a:tblPr>
              <a:tblGrid>
                <a:gridCol w="1767650"/>
                <a:gridCol w="1664900"/>
                <a:gridCol w="662775"/>
                <a:gridCol w="4812825"/>
              </a:tblGrid>
              <a:tr h="387075">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Attribute</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Type</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Key</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Description</a:t>
                      </a:r>
                      <a:endParaRPr sz="2000">
                        <a:latin typeface="Times New Roman"/>
                        <a:ea typeface="Times New Roman"/>
                        <a:cs typeface="Times New Roman"/>
                        <a:sym typeface="Times New Roman"/>
                      </a:endParaRPr>
                    </a:p>
                  </a:txBody>
                  <a:tcPr marT="12700" marB="63500" marR="12700" marL="12700" anchor="b">
                    <a:solidFill>
                      <a:srgbClr val="FFFFFF"/>
                    </a:solidFill>
                  </a:tcPr>
                </a:tc>
              </a:tr>
              <a:tr h="665150">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input_usage_fact_ID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INT</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(PK)</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Unique identifier for each input usage record</a:t>
                      </a:r>
                      <a:endParaRPr sz="2000">
                        <a:latin typeface="Times New Roman"/>
                        <a:ea typeface="Times New Roman"/>
                        <a:cs typeface="Times New Roman"/>
                        <a:sym typeface="Times New Roman"/>
                      </a:endParaRPr>
                    </a:p>
                  </a:txBody>
                  <a:tcPr marT="12700" marB="63500" marR="12700" marL="12700" anchor="b">
                    <a:solidFill>
                      <a:srgbClr val="FFFFFF"/>
                    </a:solidFill>
                  </a:tcPr>
                </a:tc>
              </a:tr>
              <a:tr h="370575">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date_ID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INT</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(FK)</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Links to the date dimension</a:t>
                      </a:r>
                      <a:endParaRPr sz="2000">
                        <a:latin typeface="Times New Roman"/>
                        <a:ea typeface="Times New Roman"/>
                        <a:cs typeface="Times New Roman"/>
                        <a:sym typeface="Times New Roman"/>
                      </a:endParaRPr>
                    </a:p>
                  </a:txBody>
                  <a:tcPr marT="12700" marB="63500" marR="12700" marL="12700" anchor="b">
                    <a:solidFill>
                      <a:srgbClr val="FFFFFF"/>
                    </a:solidFill>
                  </a:tcPr>
                </a:tc>
              </a:tr>
              <a:tr h="370575">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crop_ID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INT</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(FK)</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Links to the crop dimension</a:t>
                      </a:r>
                      <a:endParaRPr sz="2000">
                        <a:latin typeface="Times New Roman"/>
                        <a:ea typeface="Times New Roman"/>
                        <a:cs typeface="Times New Roman"/>
                        <a:sym typeface="Times New Roman"/>
                      </a:endParaRPr>
                    </a:p>
                  </a:txBody>
                  <a:tcPr marT="12700" marB="63500" marR="12700" marL="12700" anchor="b">
                    <a:solidFill>
                      <a:srgbClr val="FFFFFF"/>
                    </a:solidFill>
                  </a:tcPr>
                </a:tc>
              </a:tr>
              <a:tr h="370575">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farmer_ID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INT</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(FK)</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Links to the farmer dimension</a:t>
                      </a:r>
                      <a:endParaRPr sz="2000">
                        <a:latin typeface="Times New Roman"/>
                        <a:ea typeface="Times New Roman"/>
                        <a:cs typeface="Times New Roman"/>
                        <a:sym typeface="Times New Roman"/>
                      </a:endParaRPr>
                    </a:p>
                  </a:txBody>
                  <a:tcPr marT="12700" marB="63500" marR="12700" marL="12700" anchor="b">
                    <a:solidFill>
                      <a:srgbClr val="FFFFFF"/>
                    </a:solidFill>
                  </a:tcPr>
                </a:tc>
              </a:tr>
              <a:tr h="370575">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field_ID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INT</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(FK)</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Links to the field dimension</a:t>
                      </a:r>
                      <a:endParaRPr sz="2000">
                        <a:latin typeface="Times New Roman"/>
                        <a:ea typeface="Times New Roman"/>
                        <a:cs typeface="Times New Roman"/>
                        <a:sym typeface="Times New Roman"/>
                      </a:endParaRPr>
                    </a:p>
                  </a:txBody>
                  <a:tcPr marT="12700" marB="63500" marR="12700" marL="12700" anchor="b">
                    <a:solidFill>
                      <a:srgbClr val="FFFFFF"/>
                    </a:solidFill>
                  </a:tcPr>
                </a:tc>
              </a:tr>
              <a:tr h="523250">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resource_usage</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VARCHAR(50)</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Quantity of the resource used (e.g., liters, kg)</a:t>
                      </a:r>
                      <a:endParaRPr sz="2000">
                        <a:latin typeface="Times New Roman"/>
                        <a:ea typeface="Times New Roman"/>
                        <a:cs typeface="Times New Roman"/>
                        <a:sym typeface="Times New Roman"/>
                      </a:endParaRPr>
                    </a:p>
                  </a:txBody>
                  <a:tcPr marT="12700" marB="63500" marR="12700" marL="12700" anchor="b">
                    <a:solidFill>
                      <a:srgbClr val="FFFFFF"/>
                    </a:solidFill>
                  </a:tcPr>
                </a:tc>
              </a:tr>
              <a:tr h="380050">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cost</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DOUBLE</a:t>
                      </a:r>
                      <a:endParaRPr sz="17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Cost of the resource used</a:t>
                      </a:r>
                      <a:endParaRPr sz="2000">
                        <a:latin typeface="Times New Roman"/>
                        <a:ea typeface="Times New Roman"/>
                        <a:cs typeface="Times New Roman"/>
                        <a:sym typeface="Times New Roman"/>
                      </a:endParaRPr>
                    </a:p>
                  </a:txBody>
                  <a:tcPr marT="12700" marB="63500" marR="12700" marL="12700" anchor="b">
                    <a:solidFill>
                      <a:srgbClr val="FFFFFF"/>
                    </a:solidFill>
                  </a:tcPr>
                </a:tc>
              </a:tr>
              <a:tr h="665150">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application_method</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VARCHAR(255)</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Method used for applying the resource (e.g., manual, automated)</a:t>
                      </a:r>
                      <a:endParaRPr sz="2000">
                        <a:latin typeface="Times New Roman"/>
                        <a:ea typeface="Times New Roman"/>
                        <a:cs typeface="Times New Roman"/>
                        <a:sym typeface="Times New Roman"/>
                      </a:endParaRPr>
                    </a:p>
                  </a:txBody>
                  <a:tcPr marT="12700" marB="63500" marR="12700" marL="12700" anchor="b">
                    <a:solidFill>
                      <a:srgbClr val="FFFFFF"/>
                    </a:solidFill>
                  </a:tcPr>
                </a:tc>
              </a:tr>
              <a:tr h="380050">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efficiency</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DOUBLE</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sz="20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Efficiency metric for resource usage</a:t>
                      </a:r>
                      <a:endParaRPr sz="2000">
                        <a:latin typeface="Times New Roman"/>
                        <a:ea typeface="Times New Roman"/>
                        <a:cs typeface="Times New Roman"/>
                        <a:sym typeface="Times New Roman"/>
                      </a:endParaRPr>
                    </a:p>
                  </a:txBody>
                  <a:tcPr marT="12700" marB="63500" marR="12700" marL="12700" anchor="b">
                    <a:solidFill>
                      <a:srgbClr val="FFFFFF"/>
                    </a:solidFill>
                  </a:tcPr>
                </a:tc>
              </a:tr>
            </a:tbl>
          </a:graphicData>
        </a:graphic>
      </p:graphicFrame>
      <p:sp>
        <p:nvSpPr>
          <p:cNvPr id="119" name="Google Shape;119;p18"/>
          <p:cNvSpPr txBox="1"/>
          <p:nvPr>
            <p:ph type="title"/>
          </p:nvPr>
        </p:nvSpPr>
        <p:spPr>
          <a:xfrm>
            <a:off x="235850" y="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INPUT_USAGE_FACT TABLE</a:t>
            </a:r>
            <a:endParaRPr b="1">
              <a:latin typeface="Times New Roman"/>
              <a:ea typeface="Times New Roman"/>
              <a:cs typeface="Times New Roman"/>
              <a:sym typeface="Times New Roman"/>
            </a:endParaRPr>
          </a:p>
        </p:txBody>
      </p:sp>
      <p:sp>
        <p:nvSpPr>
          <p:cNvPr id="120" name="Google Shape;120;p1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5008250" y="63300"/>
            <a:ext cx="3897300" cy="41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FARMER_DIM TABLE</a:t>
            </a:r>
            <a:endParaRPr/>
          </a:p>
        </p:txBody>
      </p:sp>
      <p:sp>
        <p:nvSpPr>
          <p:cNvPr id="126" name="Google Shape;126;p19"/>
          <p:cNvSpPr txBox="1"/>
          <p:nvPr>
            <p:ph idx="1" type="body"/>
          </p:nvPr>
        </p:nvSpPr>
        <p:spPr>
          <a:xfrm>
            <a:off x="51700" y="63300"/>
            <a:ext cx="4195200" cy="738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3000">
                <a:solidFill>
                  <a:schemeClr val="dk1"/>
                </a:solidFill>
              </a:rPr>
              <a:t>CROP_DIM TABLE</a:t>
            </a:r>
            <a:endParaRPr sz="3000">
              <a:solidFill>
                <a:schemeClr val="dk1"/>
              </a:solidFill>
            </a:endParaRPr>
          </a:p>
          <a:p>
            <a:pPr indent="0" lvl="0" marL="0" rtl="0" algn="l">
              <a:lnSpc>
                <a:spcPct val="95000"/>
              </a:lnSpc>
              <a:spcBef>
                <a:spcPts val="1200"/>
              </a:spcBef>
              <a:spcAft>
                <a:spcPts val="1200"/>
              </a:spcAft>
              <a:buSzPts val="935"/>
              <a:buNone/>
            </a:pPr>
            <a:r>
              <a:t/>
            </a:r>
            <a:endParaRPr sz="1305"/>
          </a:p>
        </p:txBody>
      </p:sp>
      <p:graphicFrame>
        <p:nvGraphicFramePr>
          <p:cNvPr id="127" name="Google Shape;127;p19"/>
          <p:cNvGraphicFramePr/>
          <p:nvPr/>
        </p:nvGraphicFramePr>
        <p:xfrm>
          <a:off x="4383625" y="696725"/>
          <a:ext cx="3000000" cy="3000000"/>
        </p:xfrm>
        <a:graphic>
          <a:graphicData uri="http://schemas.openxmlformats.org/drawingml/2006/table">
            <a:tbl>
              <a:tblPr>
                <a:noFill/>
                <a:tableStyleId>{DDBCCF9B-05D8-494D-BFD6-31CCF1879C96}</a:tableStyleId>
              </a:tblPr>
              <a:tblGrid>
                <a:gridCol w="1340325"/>
                <a:gridCol w="1237650"/>
                <a:gridCol w="386000"/>
                <a:gridCol w="1796400"/>
              </a:tblGrid>
              <a:tr h="100000">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Attribute</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Type</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Key</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Description</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506550">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farmer_ID</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INT</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(PK)</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Unique identifier for each farmer</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492475">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farmer_name</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VARCHAR(100)</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Name of the farmer</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506550">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location_ID</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INT</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(FK)</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Links to the Location dimension</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492475">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farm_size</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DECIMAL</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Size of the farm (in acres)</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506550">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contact_info</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VARCHAR(255)</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Contact information for the farmer</a:t>
                      </a:r>
                      <a:endParaRPr sz="1500">
                        <a:latin typeface="Times New Roman"/>
                        <a:ea typeface="Times New Roman"/>
                        <a:cs typeface="Times New Roman"/>
                        <a:sym typeface="Times New Roman"/>
                      </a:endParaRPr>
                    </a:p>
                  </a:txBody>
                  <a:tcPr marT="12700" marB="63500" marR="12700" marL="127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bl>
          </a:graphicData>
        </a:graphic>
      </p:graphicFrame>
      <p:pic>
        <p:nvPicPr>
          <p:cNvPr id="128" name="Google Shape;128;p19"/>
          <p:cNvPicPr preferRelativeResize="0"/>
          <p:nvPr/>
        </p:nvPicPr>
        <p:blipFill rotWithShape="1">
          <a:blip r:embed="rId3">
            <a:alphaModFix/>
          </a:blip>
          <a:srcRect b="34519" l="39341" r="28813" t="31033"/>
          <a:stretch/>
        </p:blipFill>
        <p:spPr>
          <a:xfrm>
            <a:off x="51700" y="651875"/>
            <a:ext cx="4271877" cy="2880051"/>
          </a:xfrm>
          <a:prstGeom prst="rect">
            <a:avLst/>
          </a:prstGeom>
          <a:noFill/>
          <a:ln>
            <a:noFill/>
          </a:ln>
        </p:spPr>
      </p:pic>
      <p:sp>
        <p:nvSpPr>
          <p:cNvPr id="129" name="Google Shape;129;p19"/>
          <p:cNvSpPr txBox="1"/>
          <p:nvPr/>
        </p:nvSpPr>
        <p:spPr>
          <a:xfrm>
            <a:off x="335850" y="3694425"/>
            <a:ext cx="6110400" cy="92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Crop Dimension</a:t>
            </a:r>
            <a:r>
              <a:rPr lang="en" sz="1700">
                <a:latin typeface="Times New Roman"/>
                <a:ea typeface="Times New Roman"/>
                <a:cs typeface="Times New Roman"/>
                <a:sym typeface="Times New Roman"/>
              </a:rPr>
              <a:t>: Stores crop details like type and season.</a:t>
            </a:r>
            <a:endParaRPr sz="17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Farmer Dimension</a:t>
            </a:r>
            <a:r>
              <a:rPr lang="en" sz="1700">
                <a:latin typeface="Times New Roman"/>
                <a:ea typeface="Times New Roman"/>
                <a:cs typeface="Times New Roman"/>
                <a:sym typeface="Times New Roman"/>
              </a:rPr>
              <a:t>: Captures farmer information and farm size.</a:t>
            </a:r>
            <a:endParaRPr sz="1700">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138350" y="958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SELLER_DIM TABLE                          BUYER_DIM TABLE</a:t>
            </a:r>
            <a:endParaRPr/>
          </a:p>
        </p:txBody>
      </p:sp>
      <p:sp>
        <p:nvSpPr>
          <p:cNvPr id="135" name="Google Shape;135;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graphicFrame>
        <p:nvGraphicFramePr>
          <p:cNvPr id="136" name="Google Shape;136;p20"/>
          <p:cNvGraphicFramePr/>
          <p:nvPr/>
        </p:nvGraphicFramePr>
        <p:xfrm>
          <a:off x="194925" y="703625"/>
          <a:ext cx="3000000" cy="3000000"/>
        </p:xfrm>
        <a:graphic>
          <a:graphicData uri="http://schemas.openxmlformats.org/drawingml/2006/table">
            <a:tbl>
              <a:tblPr>
                <a:noFill/>
                <a:tableStyleId>{DDBCCF9B-05D8-494D-BFD6-31CCF1879C96}</a:tableStyleId>
              </a:tblPr>
              <a:tblGrid>
                <a:gridCol w="868325"/>
                <a:gridCol w="939700"/>
                <a:gridCol w="356850"/>
                <a:gridCol w="2022125"/>
              </a:tblGrid>
              <a:tr h="43652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Attribute</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Type</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Key</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12700" marB="63500" marR="12700" marL="12700" anchor="b">
                    <a:solidFill>
                      <a:srgbClr val="FFFFFF"/>
                    </a:solidFill>
                  </a:tcPr>
                </a:tc>
              </a:tr>
              <a:tr h="43652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seller_ID</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INT</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(PK)</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Unique identifier for each seller</a:t>
                      </a:r>
                      <a:endParaRPr b="1">
                        <a:latin typeface="Times New Roman"/>
                        <a:ea typeface="Times New Roman"/>
                        <a:cs typeface="Times New Roman"/>
                        <a:sym typeface="Times New Roman"/>
                      </a:endParaRPr>
                    </a:p>
                  </a:txBody>
                  <a:tcPr marT="12700" marB="63500" marR="12700" marL="12700" anchor="b">
                    <a:solidFill>
                      <a:srgbClr val="FFFFFF"/>
                    </a:solidFill>
                  </a:tcPr>
                </a:tc>
              </a:tr>
              <a:tr h="44447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seller_name</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VARCHAR(100)</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Name of the seller</a:t>
                      </a:r>
                      <a:endParaRPr b="1">
                        <a:latin typeface="Times New Roman"/>
                        <a:ea typeface="Times New Roman"/>
                        <a:cs typeface="Times New Roman"/>
                        <a:sym typeface="Times New Roman"/>
                      </a:endParaRPr>
                    </a:p>
                  </a:txBody>
                  <a:tcPr marT="12700" marB="63500" marR="12700" marL="12700" anchor="b">
                    <a:solidFill>
                      <a:srgbClr val="FFFFFF"/>
                    </a:solidFill>
                  </a:tcPr>
                </a:tc>
              </a:tr>
              <a:tr h="44447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seller_address</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VARCHAR(255)</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Address of the seller</a:t>
                      </a:r>
                      <a:endParaRPr b="1">
                        <a:latin typeface="Times New Roman"/>
                        <a:ea typeface="Times New Roman"/>
                        <a:cs typeface="Times New Roman"/>
                        <a:sym typeface="Times New Roman"/>
                      </a:endParaRPr>
                    </a:p>
                  </a:txBody>
                  <a:tcPr marT="12700" marB="63500" marR="12700" marL="12700" anchor="b">
                    <a:solidFill>
                      <a:srgbClr val="FFFFFF"/>
                    </a:solidFill>
                  </a:tcPr>
                </a:tc>
              </a:tr>
              <a:tr h="44447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contact_info</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VARCHAR(255)</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Contact information of the seller</a:t>
                      </a:r>
                      <a:endParaRPr b="1">
                        <a:latin typeface="Times New Roman"/>
                        <a:ea typeface="Times New Roman"/>
                        <a:cs typeface="Times New Roman"/>
                        <a:sym typeface="Times New Roman"/>
                      </a:endParaRPr>
                    </a:p>
                  </a:txBody>
                  <a:tcPr marT="12700" marB="63500" marR="12700" marL="12700" anchor="b">
                    <a:solidFill>
                      <a:srgbClr val="FFFFFF"/>
                    </a:solidFill>
                  </a:tcPr>
                </a:tc>
              </a:tr>
              <a:tr h="44447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type</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VARCHAR(50)</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b="1">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Type (e.g., wholesaler, retailer)</a:t>
                      </a:r>
                      <a:endParaRPr b="1">
                        <a:latin typeface="Times New Roman"/>
                        <a:ea typeface="Times New Roman"/>
                        <a:cs typeface="Times New Roman"/>
                        <a:sym typeface="Times New Roman"/>
                      </a:endParaRPr>
                    </a:p>
                  </a:txBody>
                  <a:tcPr marT="12700" marB="63500" marR="12700" marL="12700" anchor="b">
                    <a:solidFill>
                      <a:srgbClr val="FFFFFF"/>
                    </a:solidFill>
                  </a:tcPr>
                </a:tc>
              </a:tr>
            </a:tbl>
          </a:graphicData>
        </a:graphic>
      </p:graphicFrame>
      <p:pic>
        <p:nvPicPr>
          <p:cNvPr id="137" name="Google Shape;137;p20"/>
          <p:cNvPicPr preferRelativeResize="0"/>
          <p:nvPr/>
        </p:nvPicPr>
        <p:blipFill rotWithShape="1">
          <a:blip r:embed="rId3">
            <a:alphaModFix/>
          </a:blip>
          <a:srcRect b="37860" l="44074" r="27621" t="33491"/>
          <a:stretch/>
        </p:blipFill>
        <p:spPr>
          <a:xfrm>
            <a:off x="4517825" y="703625"/>
            <a:ext cx="4550323" cy="2718675"/>
          </a:xfrm>
          <a:prstGeom prst="rect">
            <a:avLst/>
          </a:prstGeom>
          <a:noFill/>
          <a:ln>
            <a:noFill/>
          </a:ln>
        </p:spPr>
      </p:pic>
      <p:sp>
        <p:nvSpPr>
          <p:cNvPr id="138" name="Google Shape;138;p20"/>
          <p:cNvSpPr txBox="1"/>
          <p:nvPr/>
        </p:nvSpPr>
        <p:spPr>
          <a:xfrm>
            <a:off x="357525" y="3661925"/>
            <a:ext cx="6056400" cy="88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latin typeface="Times New Roman"/>
                <a:ea typeface="Times New Roman"/>
                <a:cs typeface="Times New Roman"/>
                <a:sym typeface="Times New Roman"/>
              </a:rPr>
              <a:t>Seller Dimension</a:t>
            </a:r>
            <a:r>
              <a:rPr lang="en" sz="1800">
                <a:latin typeface="Times New Roman"/>
                <a:ea typeface="Times New Roman"/>
                <a:cs typeface="Times New Roman"/>
                <a:sym typeface="Times New Roman"/>
              </a:rPr>
              <a:t>: Details about sellers and their types.</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 sz="1800">
                <a:latin typeface="Times New Roman"/>
                <a:ea typeface="Times New Roman"/>
                <a:cs typeface="Times New Roman"/>
                <a:sym typeface="Times New Roman"/>
              </a:rPr>
              <a:t>Buyer Dimension</a:t>
            </a:r>
            <a:r>
              <a:rPr lang="en" sz="1800">
                <a:latin typeface="Times New Roman"/>
                <a:ea typeface="Times New Roman"/>
                <a:cs typeface="Times New Roman"/>
                <a:sym typeface="Times New Roman"/>
              </a:rPr>
              <a:t>: Records buyer information and locations.</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2"/>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246700" y="10665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FACILITY_DIM TABLE                    STAFF_DIM TABLE</a:t>
            </a:r>
            <a:endParaRPr/>
          </a:p>
        </p:txBody>
      </p:sp>
      <p:sp>
        <p:nvSpPr>
          <p:cNvPr id="144" name="Google Shape;144;p2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graphicFrame>
        <p:nvGraphicFramePr>
          <p:cNvPr id="145" name="Google Shape;145;p21"/>
          <p:cNvGraphicFramePr/>
          <p:nvPr/>
        </p:nvGraphicFramePr>
        <p:xfrm>
          <a:off x="311700" y="714438"/>
          <a:ext cx="3000000" cy="3000000"/>
        </p:xfrm>
        <a:graphic>
          <a:graphicData uri="http://schemas.openxmlformats.org/drawingml/2006/table">
            <a:tbl>
              <a:tblPr>
                <a:noFill/>
                <a:tableStyleId>{DDBCCF9B-05D8-494D-BFD6-31CCF1879C96}</a:tableStyleId>
              </a:tblPr>
              <a:tblGrid>
                <a:gridCol w="885925"/>
                <a:gridCol w="1029250"/>
                <a:gridCol w="390875"/>
                <a:gridCol w="1954250"/>
              </a:tblGrid>
              <a:tr h="51497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Attribute</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Type</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Key</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Description</a:t>
                      </a:r>
                      <a:endParaRPr b="1"/>
                    </a:p>
                  </a:txBody>
                  <a:tcPr marT="12700" marB="63500" marR="12700" marL="12700" anchor="b">
                    <a:solidFill>
                      <a:srgbClr val="FFFFFF"/>
                    </a:solidFill>
                  </a:tcPr>
                </a:tc>
              </a:tr>
              <a:tr h="51497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facility_ID</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INT</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(PK)</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Unique identifier for each facility</a:t>
                      </a:r>
                      <a:endParaRPr b="1"/>
                    </a:p>
                  </a:txBody>
                  <a:tcPr marT="12700" marB="63500" marR="12700" marL="12700" anchor="b">
                    <a:solidFill>
                      <a:srgbClr val="FFFFFF"/>
                    </a:solidFill>
                  </a:tcPr>
                </a:tc>
              </a:tr>
              <a:tr h="51497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facility_name</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VARCHAR(100)</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Name of the facility</a:t>
                      </a:r>
                      <a:endParaRPr b="1"/>
                    </a:p>
                  </a:txBody>
                  <a:tcPr marT="12700" marB="63500" marR="12700" marL="12700" anchor="b">
                    <a:solidFill>
                      <a:srgbClr val="FFFFFF"/>
                    </a:solidFill>
                  </a:tcPr>
                </a:tc>
              </a:tr>
              <a:tr h="54837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facility_type</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VARCHAR(100)</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Type of facility </a:t>
                      </a:r>
                      <a:endParaRPr b="1"/>
                    </a:p>
                  </a:txBody>
                  <a:tcPr marT="12700" marB="63500" marR="12700" marL="12700" anchor="b">
                    <a:solidFill>
                      <a:srgbClr val="FFFFFF"/>
                    </a:solidFill>
                  </a:tcPr>
                </a:tc>
              </a:tr>
              <a:tr h="514975">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rental_fee</a:t>
                      </a:r>
                      <a:endParaRPr b="1" sz="11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DOUBLE</a:t>
                      </a:r>
                      <a:endParaRPr b="1" sz="1100">
                        <a:latin typeface="Times New Roman"/>
                        <a:ea typeface="Times New Roman"/>
                        <a:cs typeface="Times New Roman"/>
                        <a:sym typeface="Times New Roman"/>
                      </a:endParaRPr>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t/>
                      </a:r>
                      <a:endParaRPr b="1"/>
                    </a:p>
                  </a:txBody>
                  <a:tcPr marT="12700" marB="63500" marR="12700" marL="12700" anchor="b">
                    <a:solidFill>
                      <a:srgbClr val="FFFFFF"/>
                    </a:solidFill>
                  </a:tcPr>
                </a:tc>
                <a:tc>
                  <a:txBody>
                    <a:bodyPr/>
                    <a:lstStyle/>
                    <a:p>
                      <a:pPr indent="0" lvl="0" marL="0" rtl="0" algn="l">
                        <a:lnSpc>
                          <a:spcPct val="115000"/>
                        </a:lnSpc>
                        <a:spcBef>
                          <a:spcPts val="0"/>
                        </a:spcBef>
                        <a:spcAft>
                          <a:spcPts val="0"/>
                        </a:spcAft>
                        <a:buNone/>
                      </a:pPr>
                      <a:r>
                        <a:rPr b="1" lang="en" sz="1100">
                          <a:latin typeface="Times New Roman"/>
                          <a:ea typeface="Times New Roman"/>
                          <a:cs typeface="Times New Roman"/>
                          <a:sym typeface="Times New Roman"/>
                        </a:rPr>
                        <a:t>Rental fee of the facility</a:t>
                      </a:r>
                      <a:endParaRPr b="1" sz="1100">
                        <a:latin typeface="Times New Roman"/>
                        <a:ea typeface="Times New Roman"/>
                        <a:cs typeface="Times New Roman"/>
                        <a:sym typeface="Times New Roman"/>
                      </a:endParaRPr>
                    </a:p>
                  </a:txBody>
                  <a:tcPr marT="12700" marB="63500" marR="12700" marL="12700" anchor="b">
                    <a:solidFill>
                      <a:srgbClr val="FFFFFF"/>
                    </a:solidFill>
                  </a:tcPr>
                </a:tc>
              </a:tr>
            </a:tbl>
          </a:graphicData>
        </a:graphic>
      </p:graphicFrame>
      <p:pic>
        <p:nvPicPr>
          <p:cNvPr id="146" name="Google Shape;146;p21"/>
          <p:cNvPicPr preferRelativeResize="0"/>
          <p:nvPr/>
        </p:nvPicPr>
        <p:blipFill rotWithShape="1">
          <a:blip r:embed="rId3">
            <a:alphaModFix/>
          </a:blip>
          <a:srcRect b="36807" l="46314" r="26960" t="34124"/>
          <a:stretch/>
        </p:blipFill>
        <p:spPr>
          <a:xfrm>
            <a:off x="4637000" y="714450"/>
            <a:ext cx="4506998" cy="2700397"/>
          </a:xfrm>
          <a:prstGeom prst="rect">
            <a:avLst/>
          </a:prstGeom>
          <a:noFill/>
          <a:ln>
            <a:noFill/>
          </a:ln>
        </p:spPr>
      </p:pic>
      <p:sp>
        <p:nvSpPr>
          <p:cNvPr id="147" name="Google Shape;147;p21"/>
          <p:cNvSpPr txBox="1"/>
          <p:nvPr/>
        </p:nvSpPr>
        <p:spPr>
          <a:xfrm>
            <a:off x="422525" y="3596925"/>
            <a:ext cx="6121200" cy="115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latin typeface="Times New Roman"/>
                <a:ea typeface="Times New Roman"/>
                <a:cs typeface="Times New Roman"/>
                <a:sym typeface="Times New Roman"/>
              </a:rPr>
              <a:t>Staff Dimension</a:t>
            </a:r>
            <a:r>
              <a:rPr lang="en" sz="1800">
                <a:latin typeface="Times New Roman"/>
                <a:ea typeface="Times New Roman"/>
                <a:cs typeface="Times New Roman"/>
                <a:sym typeface="Times New Roman"/>
              </a:rPr>
              <a:t>: Stores staff roles and contact information.</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 sz="1800">
                <a:latin typeface="Times New Roman"/>
                <a:ea typeface="Times New Roman"/>
                <a:cs typeface="Times New Roman"/>
                <a:sym typeface="Times New Roman"/>
              </a:rPr>
              <a:t>Facility Dimension</a:t>
            </a:r>
            <a:r>
              <a:rPr lang="en" sz="1800">
                <a:latin typeface="Times New Roman"/>
                <a:ea typeface="Times New Roman"/>
                <a:cs typeface="Times New Roman"/>
                <a:sym typeface="Times New Roman"/>
              </a:rPr>
              <a:t>: Details about storage and processing facilities.</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2"/>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